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64" r:id="rId2"/>
    <p:sldId id="277" r:id="rId3"/>
    <p:sldId id="279" r:id="rId4"/>
    <p:sldId id="278" r:id="rId5"/>
    <p:sldId id="265" r:id="rId6"/>
    <p:sldId id="271" r:id="rId7"/>
    <p:sldId id="281" r:id="rId8"/>
    <p:sldId id="266" r:id="rId9"/>
    <p:sldId id="257" r:id="rId10"/>
    <p:sldId id="258" r:id="rId11"/>
    <p:sldId id="267" r:id="rId12"/>
    <p:sldId id="259" r:id="rId13"/>
    <p:sldId id="261" r:id="rId14"/>
    <p:sldId id="260" r:id="rId15"/>
    <p:sldId id="268" r:id="rId16"/>
    <p:sldId id="270" r:id="rId17"/>
    <p:sldId id="274" r:id="rId18"/>
    <p:sldId id="282" r:id="rId19"/>
    <p:sldId id="275"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49335" autoAdjust="0"/>
  </p:normalViewPr>
  <p:slideViewPr>
    <p:cSldViewPr>
      <p:cViewPr varScale="1">
        <p:scale>
          <a:sx n="29" d="100"/>
          <a:sy n="29" d="100"/>
        </p:scale>
        <p:origin x="-2322"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82" d="100"/>
          <a:sy n="82" d="100"/>
        </p:scale>
        <p:origin x="-3132" y="-8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9C5BB8-54BA-4777-B3DD-1781E9CC9F46}" type="datetimeFigureOut">
              <a:rPr lang="en-CA" smtClean="0"/>
              <a:pPr/>
              <a:t>23/08/2011</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267B59-6E8F-446E-9A40-4DE48E733F79}" type="slidenum">
              <a:rPr lang="en-CA" smtClean="0"/>
              <a:pPr/>
              <a:t>‹#›</a:t>
            </a:fld>
            <a:endParaRPr lang="en-CA"/>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kern="1200" dirty="0" smtClean="0">
                <a:solidFill>
                  <a:schemeClr val="tx1"/>
                </a:solidFill>
                <a:latin typeface="+mn-lt"/>
                <a:ea typeface="+mn-ea"/>
                <a:cs typeface="+mn-cs"/>
              </a:rPr>
              <a:t>This</a:t>
            </a:r>
            <a:r>
              <a:rPr lang="en-US" sz="2000" kern="1200" baseline="0" dirty="0" smtClean="0">
                <a:solidFill>
                  <a:schemeClr val="tx1"/>
                </a:solidFill>
                <a:latin typeface="+mn-lt"/>
                <a:ea typeface="+mn-ea"/>
                <a:cs typeface="+mn-cs"/>
              </a:rPr>
              <a:t> presentation is designed to answer the question in a format originating in Japan called </a:t>
            </a:r>
            <a:r>
              <a:rPr lang="en-US" sz="2000" kern="1200" baseline="0" dirty="0" err="1" smtClean="0">
                <a:solidFill>
                  <a:schemeClr val="tx1"/>
                </a:solidFill>
                <a:latin typeface="+mn-lt"/>
                <a:ea typeface="+mn-ea"/>
                <a:cs typeface="+mn-cs"/>
              </a:rPr>
              <a:t>pecha</a:t>
            </a:r>
            <a:r>
              <a:rPr lang="en-US" sz="2000" kern="1200" baseline="0" dirty="0" smtClean="0">
                <a:solidFill>
                  <a:schemeClr val="tx1"/>
                </a:solidFill>
                <a:latin typeface="+mn-lt"/>
                <a:ea typeface="+mn-ea"/>
                <a:cs typeface="+mn-cs"/>
              </a:rPr>
              <a:t> </a:t>
            </a:r>
            <a:r>
              <a:rPr lang="en-US" sz="2000" kern="1200" baseline="0" dirty="0" err="1" smtClean="0">
                <a:solidFill>
                  <a:schemeClr val="tx1"/>
                </a:solidFill>
                <a:latin typeface="+mn-lt"/>
                <a:ea typeface="+mn-ea"/>
                <a:cs typeface="+mn-cs"/>
              </a:rPr>
              <a:t>kucha</a:t>
            </a:r>
            <a:r>
              <a:rPr lang="en-US" sz="2000" kern="1200" baseline="0" dirty="0" smtClean="0">
                <a:solidFill>
                  <a:schemeClr val="tx1"/>
                </a:solidFill>
                <a:latin typeface="+mn-lt"/>
                <a:ea typeface="+mn-ea"/>
                <a:cs typeface="+mn-cs"/>
              </a:rPr>
              <a:t>: 20 slides for 20 seconds each.</a:t>
            </a:r>
            <a:endParaRPr lang="en-US" sz="2000" kern="1200" dirty="0" smtClean="0">
              <a:solidFill>
                <a:schemeClr val="tx1"/>
              </a:solidFill>
              <a:latin typeface="+mn-lt"/>
              <a:ea typeface="+mn-ea"/>
              <a:cs typeface="+mn-cs"/>
            </a:endParaRPr>
          </a:p>
          <a:p>
            <a:endParaRPr lang="en-CA" sz="2000" dirty="0" smtClean="0"/>
          </a:p>
          <a:p>
            <a:r>
              <a:rPr lang="en-US" sz="1200" kern="1200" dirty="0" smtClean="0">
                <a:solidFill>
                  <a:schemeClr val="tx1"/>
                </a:solidFill>
                <a:latin typeface="+mn-lt"/>
                <a:ea typeface="+mn-ea"/>
                <a:cs typeface="+mn-cs"/>
              </a:rPr>
              <a:t>In</a:t>
            </a:r>
            <a:r>
              <a:rPr lang="en-US" sz="1200" kern="1200" baseline="0" dirty="0" smtClean="0">
                <a:solidFill>
                  <a:schemeClr val="tx1"/>
                </a:solidFill>
                <a:latin typeface="+mn-lt"/>
                <a:ea typeface="+mn-ea"/>
                <a:cs typeface="+mn-cs"/>
              </a:rPr>
              <a:t> the context of today’s</a:t>
            </a:r>
            <a:r>
              <a:rPr lang="en-US" sz="1200" kern="1200" dirty="0" smtClean="0">
                <a:solidFill>
                  <a:schemeClr val="tx1"/>
                </a:solidFill>
                <a:latin typeface="+mn-lt"/>
                <a:ea typeface="+mn-ea"/>
                <a:cs typeface="+mn-cs"/>
              </a:rPr>
              <a:t> diversity of learning needs, expectations</a:t>
            </a:r>
            <a:r>
              <a:rPr lang="en-US" sz="1200" kern="1200" baseline="0" dirty="0" smtClean="0">
                <a:solidFill>
                  <a:schemeClr val="tx1"/>
                </a:solidFill>
                <a:latin typeface="+mn-lt"/>
                <a:ea typeface="+mn-ea"/>
                <a:cs typeface="+mn-cs"/>
              </a:rPr>
              <a:t> and environments, how do teachers </a:t>
            </a:r>
            <a:r>
              <a:rPr lang="en-US" sz="1200" kern="1200" dirty="0" smtClean="0">
                <a:solidFill>
                  <a:schemeClr val="tx1"/>
                </a:solidFill>
                <a:latin typeface="+mn-lt"/>
                <a:ea typeface="+mn-ea"/>
                <a:cs typeface="+mn-cs"/>
              </a:rPr>
              <a:t>synthesize varied assessment information to produce meaningful and useful</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reports about students’ achievement?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a:t>
            </a:r>
          </a:p>
        </p:txBody>
      </p:sp>
      <p:sp>
        <p:nvSpPr>
          <p:cNvPr id="4" name="Slide Number Placeholder 3"/>
          <p:cNvSpPr>
            <a:spLocks noGrp="1"/>
          </p:cNvSpPr>
          <p:nvPr>
            <p:ph type="sldNum" sz="quarter" idx="10"/>
          </p:nvPr>
        </p:nvSpPr>
        <p:spPr/>
        <p:txBody>
          <a:bodyPr/>
          <a:lstStyle/>
          <a:p>
            <a:fld id="{89267B59-6E8F-446E-9A40-4DE48E733F79}" type="slidenum">
              <a:rPr lang="en-CA" smtClean="0"/>
              <a:pPr/>
              <a:t>1</a:t>
            </a:fld>
            <a:endParaRPr lang="en-CA"/>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2000" dirty="0" smtClean="0"/>
              <a:t>Teachers have three ways to notice students’ learning:</a:t>
            </a:r>
          </a:p>
          <a:p>
            <a:endParaRPr lang="en-CA" sz="2000" dirty="0" smtClean="0"/>
          </a:p>
          <a:p>
            <a:r>
              <a:rPr lang="en-CA" sz="2000" dirty="0" smtClean="0"/>
              <a:t>They can </a:t>
            </a:r>
          </a:p>
          <a:p>
            <a:endParaRPr lang="en-CA" sz="2000" dirty="0" smtClean="0"/>
          </a:p>
          <a:p>
            <a:pPr>
              <a:buFontTx/>
              <a:buChar char="-"/>
            </a:pPr>
            <a:r>
              <a:rPr lang="en-CA" sz="2000" b="1" dirty="0" smtClean="0"/>
              <a:t>observe </a:t>
            </a:r>
            <a:r>
              <a:rPr lang="en-CA" sz="2000" dirty="0" smtClean="0"/>
              <a:t>students: mostly by watching and listening</a:t>
            </a:r>
          </a:p>
          <a:p>
            <a:pPr>
              <a:buFontTx/>
              <a:buChar char="-"/>
            </a:pPr>
            <a:r>
              <a:rPr lang="en-CA" sz="2000" b="1" dirty="0" smtClean="0"/>
              <a:t>discuss</a:t>
            </a:r>
            <a:r>
              <a:rPr lang="en-CA" sz="2000" dirty="0" smtClean="0"/>
              <a:t> with students about their learning</a:t>
            </a:r>
          </a:p>
          <a:p>
            <a:pPr>
              <a:buFontTx/>
              <a:buChar char="-"/>
            </a:pPr>
            <a:r>
              <a:rPr lang="en-CA" sz="2000" b="1" dirty="0" smtClean="0"/>
              <a:t>examine</a:t>
            </a:r>
            <a:r>
              <a:rPr lang="en-CA" sz="2000" dirty="0" smtClean="0"/>
              <a:t> students’ products...analysing the things students make and write</a:t>
            </a:r>
          </a:p>
          <a:p>
            <a:pPr>
              <a:buFontTx/>
              <a:buChar char="-"/>
            </a:pPr>
            <a:endParaRPr lang="en-CA" sz="2000" dirty="0"/>
          </a:p>
          <a:p>
            <a:r>
              <a:rPr lang="en-CA" sz="2000" dirty="0" smtClean="0"/>
              <a:t>That’s it...there are no other ways</a:t>
            </a:r>
            <a:r>
              <a:rPr lang="en-CA" sz="2000" baseline="0" dirty="0" smtClean="0"/>
              <a:t> for teachers to notice students’ learning</a:t>
            </a:r>
            <a:endParaRPr lang="en-CA" sz="2000" dirty="0" smtClean="0"/>
          </a:p>
          <a:p>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10</a:t>
            </a:fld>
            <a:endParaRPr lang="en-CA"/>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sz="2000" dirty="0" smtClean="0"/>
              <a:t>The first part of a</a:t>
            </a:r>
            <a:r>
              <a:rPr lang="en-CA" sz="2000" baseline="0" dirty="0" smtClean="0"/>
              <a:t> teacher’s assessment plan is to anticipate how students are likely to be demonstrating their learning and to be ready to notice it.</a:t>
            </a:r>
          </a:p>
          <a:p>
            <a:endParaRPr lang="en-CA" sz="2000" baseline="0" dirty="0" smtClean="0"/>
          </a:p>
          <a:p>
            <a:r>
              <a:rPr lang="en-CA" sz="2000" baseline="0" dirty="0" smtClean="0"/>
              <a:t>For example, a student will be performing a gymnastics routine – this is </a:t>
            </a:r>
            <a:r>
              <a:rPr lang="en-CA" sz="2000" b="1" baseline="0" dirty="0" smtClean="0"/>
              <a:t>doing</a:t>
            </a:r>
            <a:r>
              <a:rPr lang="en-CA" sz="2000" b="0" baseline="0" dirty="0" smtClean="0"/>
              <a:t>.  The teacher prepares to </a:t>
            </a:r>
            <a:r>
              <a:rPr lang="en-CA" sz="2000" b="1" baseline="0" dirty="0" smtClean="0"/>
              <a:t>observe</a:t>
            </a:r>
            <a:r>
              <a:rPr lang="en-CA" sz="2000" b="0" baseline="0" dirty="0" smtClean="0"/>
              <a:t> the performance.</a:t>
            </a:r>
          </a:p>
          <a:p>
            <a:endParaRPr lang="en-CA" sz="2000" b="0" baseline="0" dirty="0" smtClean="0"/>
          </a:p>
          <a:p>
            <a:r>
              <a:rPr lang="en-CA" sz="2000" b="0" baseline="0" dirty="0" smtClean="0"/>
              <a:t>Or, a student will be writing a story. The teacher prepares to collect the story after it is finished and to </a:t>
            </a:r>
            <a:r>
              <a:rPr lang="en-CA" sz="2000" b="1" baseline="0" dirty="0" smtClean="0"/>
              <a:t>examine this product</a:t>
            </a:r>
            <a:r>
              <a:rPr lang="en-CA" sz="2000" b="0" baseline="0" dirty="0" smtClean="0"/>
              <a:t>.</a:t>
            </a:r>
            <a:endParaRPr lang="en-CA" sz="2000" b="1"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CA" sz="2000" dirty="0" smtClean="0"/>
          </a:p>
          <a:p>
            <a:endParaRPr lang="en-CA" sz="2000" dirty="0"/>
          </a:p>
          <a:p>
            <a:endParaRPr lang="en-CA" sz="2000" dirty="0" smtClean="0"/>
          </a:p>
          <a:p>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11</a:t>
            </a:fld>
            <a:endParaRPr lang="en-CA"/>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CA" sz="2000" dirty="0" smtClean="0"/>
          </a:p>
          <a:p>
            <a:r>
              <a:rPr lang="en-CA" sz="2000" dirty="0" smtClean="0"/>
              <a:t>Doing and saying are transitory modes of demonstrating</a:t>
            </a:r>
            <a:r>
              <a:rPr lang="en-CA" sz="2000" baseline="0" dirty="0" smtClean="0"/>
              <a:t> learning</a:t>
            </a:r>
            <a:r>
              <a:rPr lang="en-CA" sz="2000" dirty="0" smtClean="0"/>
              <a:t>...they don’t leave lasting products.</a:t>
            </a:r>
          </a:p>
          <a:p>
            <a:r>
              <a:rPr lang="en-CA" sz="2000" dirty="0" smtClean="0"/>
              <a:t>- teachers “capture” the assessment information they need</a:t>
            </a:r>
            <a:r>
              <a:rPr lang="en-CA" sz="2000" baseline="0" dirty="0" smtClean="0"/>
              <a:t> </a:t>
            </a:r>
            <a:r>
              <a:rPr lang="en-CA" sz="2000" dirty="0" smtClean="0"/>
              <a:t>by observing and by discussing with students.</a:t>
            </a:r>
          </a:p>
          <a:p>
            <a:r>
              <a:rPr lang="en-CA" sz="2000" dirty="0" smtClean="0"/>
              <a:t>- teachers</a:t>
            </a:r>
            <a:r>
              <a:rPr lang="en-CA" sz="2000" baseline="0" dirty="0" smtClean="0"/>
              <a:t> may sometimes video record in order to review at a later time</a:t>
            </a:r>
            <a:endParaRPr lang="en-CA" sz="2000" dirty="0" smtClean="0"/>
          </a:p>
          <a:p>
            <a:endParaRPr lang="en-CA" sz="2000" dirty="0" smtClean="0"/>
          </a:p>
          <a:p>
            <a:r>
              <a:rPr lang="en-CA" sz="2000" dirty="0" smtClean="0"/>
              <a:t>Meanwhile,</a:t>
            </a:r>
            <a:r>
              <a:rPr lang="en-CA" sz="2000" baseline="0" dirty="0" smtClean="0"/>
              <a:t> m</a:t>
            </a:r>
            <a:r>
              <a:rPr lang="en-CA" sz="2000" dirty="0" smtClean="0"/>
              <a:t>aking and writing...leave lasting products, which teachers can then take home to spend their evenings examining.</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20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12</a:t>
            </a:fld>
            <a:endParaRPr lang="en-CA"/>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CA" sz="2000" dirty="0" smtClean="0"/>
              <a:t>An assessment plan can be quite complex</a:t>
            </a:r>
            <a:r>
              <a:rPr lang="en-CA" sz="2000" baseline="0" dirty="0" smtClean="0"/>
              <a:t>.</a:t>
            </a:r>
            <a:endParaRPr lang="en-CA" sz="2000" dirty="0" smtClean="0"/>
          </a:p>
          <a:p>
            <a:endParaRPr lang="en-CA" sz="2000" dirty="0" smtClean="0"/>
          </a:p>
          <a:p>
            <a:r>
              <a:rPr lang="en-CA" sz="2000" dirty="0" smtClean="0"/>
              <a:t>Consider the plan a teacher</a:t>
            </a:r>
            <a:r>
              <a:rPr lang="en-CA" sz="2000" baseline="0" dirty="0" smtClean="0"/>
              <a:t> might use to </a:t>
            </a:r>
            <a:r>
              <a:rPr lang="en-CA" sz="2000" dirty="0" smtClean="0"/>
              <a:t>assess</a:t>
            </a:r>
            <a:r>
              <a:rPr lang="en-CA" sz="2000" baseline="0" dirty="0" smtClean="0"/>
              <a:t> </a:t>
            </a:r>
            <a:r>
              <a:rPr lang="en-CA" sz="2000" dirty="0" smtClean="0"/>
              <a:t>writing.</a:t>
            </a:r>
          </a:p>
          <a:p>
            <a:endParaRPr lang="en-CA" sz="2000" dirty="0" smtClean="0"/>
          </a:p>
          <a:p>
            <a:r>
              <a:rPr lang="en-CA" sz="2000" dirty="0" smtClean="0"/>
              <a:t>The teacher </a:t>
            </a:r>
            <a:r>
              <a:rPr lang="en-CA" sz="2000" baseline="0" dirty="0" smtClean="0"/>
              <a:t>may </a:t>
            </a:r>
            <a:r>
              <a:rPr lang="en-CA" sz="2000" dirty="0" smtClean="0"/>
              <a:t>plan to:</a:t>
            </a:r>
          </a:p>
          <a:p>
            <a:pPr>
              <a:buFontTx/>
              <a:buChar char="-"/>
            </a:pPr>
            <a:r>
              <a:rPr lang="en-CA" sz="2000" dirty="0" smtClean="0"/>
              <a:t>observe</a:t>
            </a:r>
            <a:r>
              <a:rPr lang="en-CA" sz="2000" baseline="0" dirty="0" smtClean="0"/>
              <a:t> students</a:t>
            </a:r>
            <a:r>
              <a:rPr lang="en-CA" sz="2000" dirty="0" smtClean="0"/>
              <a:t> as they write</a:t>
            </a:r>
          </a:p>
          <a:p>
            <a:pPr>
              <a:buFontTx/>
              <a:buChar char="-"/>
            </a:pPr>
            <a:r>
              <a:rPr lang="en-CA" sz="2000" dirty="0" smtClean="0"/>
              <a:t>discuss students’ writing with them</a:t>
            </a:r>
          </a:p>
          <a:p>
            <a:pPr>
              <a:buFontTx/>
              <a:buChar char="-"/>
            </a:pPr>
            <a:r>
              <a:rPr lang="en-CA" sz="2000" dirty="0" smtClean="0"/>
              <a:t>and examine</a:t>
            </a:r>
            <a:r>
              <a:rPr lang="en-CA" sz="2000" baseline="0" dirty="0" smtClean="0"/>
              <a:t> </a:t>
            </a:r>
            <a:r>
              <a:rPr lang="en-CA" sz="2000" dirty="0" smtClean="0"/>
              <a:t>the finished product</a:t>
            </a:r>
          </a:p>
          <a:p>
            <a:endParaRPr lang="en-CA" sz="2000" dirty="0"/>
          </a:p>
          <a:p>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13</a:t>
            </a:fld>
            <a:endParaRPr lang="en-CA"/>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2000" dirty="0" smtClean="0"/>
              <a:t>Let’s further expand the assessment</a:t>
            </a:r>
            <a:r>
              <a:rPr lang="en-CA" sz="2000" baseline="0" dirty="0" smtClean="0"/>
              <a:t> plan.</a:t>
            </a:r>
          </a:p>
          <a:p>
            <a:endParaRPr lang="en-CA" sz="2000" baseline="0" dirty="0" smtClean="0"/>
          </a:p>
          <a:p>
            <a:r>
              <a:rPr lang="en-CA" sz="2000" dirty="0" smtClean="0"/>
              <a:t>Teachers use a variety of methods for recording what they identify about students’ learning.</a:t>
            </a:r>
          </a:p>
          <a:p>
            <a:endParaRPr lang="en-CA" sz="2000" dirty="0" smtClean="0"/>
          </a:p>
          <a:p>
            <a:r>
              <a:rPr lang="en-CA" sz="2000" dirty="0" smtClean="0"/>
              <a:t>For example, they </a:t>
            </a:r>
            <a:endParaRPr lang="en-CA" sz="2000" dirty="0"/>
          </a:p>
          <a:p>
            <a:pPr>
              <a:buFontTx/>
              <a:buChar char="-"/>
            </a:pPr>
            <a:r>
              <a:rPr lang="en-CA" sz="2000" dirty="0" smtClean="0"/>
              <a:t>write notes</a:t>
            </a:r>
          </a:p>
          <a:p>
            <a:pPr>
              <a:buFontTx/>
              <a:buChar char="-"/>
            </a:pPr>
            <a:r>
              <a:rPr lang="en-CA" sz="2000" dirty="0" smtClean="0"/>
              <a:t>complete a checklist or a rating scale</a:t>
            </a:r>
          </a:p>
          <a:p>
            <a:pPr>
              <a:buFontTx/>
              <a:buChar char="-"/>
            </a:pPr>
            <a:r>
              <a:rPr lang="en-CA" sz="2000" dirty="0" smtClean="0"/>
              <a:t>circle or highlight on a rubric</a:t>
            </a:r>
          </a:p>
          <a:p>
            <a:pPr>
              <a:buFontTx/>
              <a:buChar char="-"/>
            </a:pPr>
            <a:r>
              <a:rPr lang="en-CA" sz="2000" dirty="0" smtClean="0"/>
              <a:t>retain the product itself</a:t>
            </a:r>
          </a:p>
          <a:p>
            <a:pPr>
              <a:buFontTx/>
              <a:buChar char="-"/>
            </a:pPr>
            <a:r>
              <a:rPr lang="en-CA" sz="2000" dirty="0" smtClean="0"/>
              <a:t>or they</a:t>
            </a:r>
            <a:r>
              <a:rPr lang="en-CA" sz="2000" baseline="0" dirty="0" smtClean="0"/>
              <a:t> v</a:t>
            </a:r>
            <a:r>
              <a:rPr lang="en-CA" sz="2000" dirty="0" smtClean="0"/>
              <a:t>ideo record a performance</a:t>
            </a:r>
          </a:p>
          <a:p>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14</a:t>
            </a:fld>
            <a:endParaRPr lang="en-CA"/>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2000" dirty="0" smtClean="0"/>
              <a:t>For example:</a:t>
            </a:r>
            <a:endParaRPr lang="en-CA" sz="2000" baseline="0" dirty="0" smtClean="0"/>
          </a:p>
          <a:p>
            <a:endParaRPr lang="en-CA" sz="2000" baseline="0" dirty="0" smtClean="0"/>
          </a:p>
          <a:p>
            <a:r>
              <a:rPr lang="en-CA" sz="2000" baseline="0" dirty="0" smtClean="0"/>
              <a:t>Students are building model bridges out of popsicles sticks</a:t>
            </a:r>
          </a:p>
          <a:p>
            <a:endParaRPr lang="en-CA" sz="2000" baseline="0" dirty="0" smtClean="0"/>
          </a:p>
          <a:p>
            <a:r>
              <a:rPr lang="en-CA" sz="2000" baseline="0" dirty="0" smtClean="0"/>
              <a:t>the teacher decides to:</a:t>
            </a:r>
          </a:p>
          <a:p>
            <a:r>
              <a:rPr lang="en-CA" sz="2000" baseline="0" dirty="0" smtClean="0"/>
              <a:t>	- observe students as they build</a:t>
            </a:r>
          </a:p>
          <a:p>
            <a:r>
              <a:rPr lang="en-CA" sz="2000" baseline="0" dirty="0" smtClean="0"/>
              <a:t>	- discuss with students as they build</a:t>
            </a:r>
          </a:p>
          <a:p>
            <a:r>
              <a:rPr lang="en-CA" sz="2000" baseline="0" dirty="0" smtClean="0"/>
              <a:t>	- examine the bridges after they are complete</a:t>
            </a:r>
            <a:endParaRPr lang="en-CA" sz="2000" dirty="0" smtClean="0"/>
          </a:p>
          <a:p>
            <a:endParaRPr lang="en-CA" sz="2000" dirty="0" smtClean="0"/>
          </a:p>
          <a:p>
            <a:r>
              <a:rPr lang="en-CA" sz="2000" dirty="0" smtClean="0"/>
              <a:t>The teacher decides</a:t>
            </a:r>
            <a:r>
              <a:rPr lang="en-CA" sz="2000" baseline="0" dirty="0" smtClean="0"/>
              <a:t> to record the information using a checklist with some space for a few written notes, as needed...and wisely decides not to retain the 28 bridges.</a:t>
            </a:r>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15</a:t>
            </a:fld>
            <a:endParaRPr lang="en-CA"/>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2000" dirty="0" smtClean="0"/>
              <a:t>The teacher’s plan for synthesizing</a:t>
            </a:r>
            <a:r>
              <a:rPr lang="en-CA" sz="2000" baseline="0" dirty="0" smtClean="0"/>
              <a:t> assessment information depends on the assessment purpose…and this determines the relative importance of the two dimensions of almost every synthesis: judgement and description.</a:t>
            </a:r>
          </a:p>
          <a:p>
            <a:endParaRPr lang="en-CA" sz="2000" baseline="0" dirty="0" smtClean="0"/>
          </a:p>
          <a:p>
            <a:r>
              <a:rPr lang="en-CA" sz="2000" baseline="0" dirty="0" smtClean="0"/>
              <a:t>The purpose of a driver’s test, for example, is largely judgemental.</a:t>
            </a:r>
          </a:p>
          <a:p>
            <a:r>
              <a:rPr lang="en-CA" sz="2000" baseline="0" dirty="0" smtClean="0"/>
              <a:t>Examiners use mostly a checklist to collect the information and to inform their judgement.</a:t>
            </a:r>
          </a:p>
          <a:p>
            <a:r>
              <a:rPr lang="en-CA" sz="2000" baseline="0" dirty="0" smtClean="0"/>
              <a:t>They may also keep some descriptive notes that may help test takers who need to try again.</a:t>
            </a:r>
          </a:p>
          <a:p>
            <a:endParaRPr lang="en-CA" sz="2000" baseline="0" dirty="0" smtClean="0"/>
          </a:p>
          <a:p>
            <a:endParaRPr lang="en-CA" sz="2000"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16</a:t>
            </a:fld>
            <a:endParaRPr lang="en-CA"/>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sz="1200" dirty="0" smtClean="0"/>
              <a:t>Diversifying</a:t>
            </a:r>
            <a:r>
              <a:rPr lang="en-CA" sz="1200" baseline="0" dirty="0" smtClean="0"/>
              <a:t> an assessment plan to that </a:t>
            </a:r>
            <a:r>
              <a:rPr lang="en-CA" sz="1200" dirty="0" smtClean="0"/>
              <a:t>students can demonstrate their learning in different ways has three advantages:</a:t>
            </a:r>
          </a:p>
          <a:p>
            <a:endParaRPr lang="en-CA" sz="1200" dirty="0" smtClean="0"/>
          </a:p>
          <a:p>
            <a:endParaRPr lang="en-CA" sz="1200" dirty="0" smtClean="0"/>
          </a:p>
          <a:p>
            <a:pPr>
              <a:buFontTx/>
              <a:buChar char="-"/>
            </a:pPr>
            <a:r>
              <a:rPr lang="en-CA" sz="1200" dirty="0" smtClean="0"/>
              <a:t>First, it frees</a:t>
            </a:r>
            <a:r>
              <a:rPr lang="en-CA" sz="1200" baseline="0" dirty="0" smtClean="0"/>
              <a:t> students to better show what they know and are able to do, because they can use their strongest modality</a:t>
            </a:r>
            <a:endParaRPr lang="en-CA" sz="1200" dirty="0" smtClean="0"/>
          </a:p>
          <a:p>
            <a:pPr>
              <a:buFontTx/>
              <a:buChar char="-"/>
            </a:pPr>
            <a:r>
              <a:rPr lang="en-CA" sz="1200" dirty="0" smtClean="0"/>
              <a:t>Second, it improves</a:t>
            </a:r>
            <a:r>
              <a:rPr lang="en-CA" sz="1200" baseline="0" dirty="0" smtClean="0"/>
              <a:t> the match up with program of studies</a:t>
            </a:r>
            <a:r>
              <a:rPr lang="en-CA" sz="1200" dirty="0" smtClean="0"/>
              <a:t> outcomes – some learning outcomes, such as speaking French, are best assessed through, well, speaking</a:t>
            </a:r>
          </a:p>
          <a:p>
            <a:pPr>
              <a:buFontTx/>
              <a:buChar char="-"/>
            </a:pPr>
            <a:r>
              <a:rPr lang="en-CA" sz="1200" dirty="0" smtClean="0"/>
              <a:t>Third, it allows for richer </a:t>
            </a:r>
            <a:r>
              <a:rPr lang="en-CA" sz="1200" baseline="0" dirty="0" smtClean="0"/>
              <a:t>descriptions and better founded judgements of</a:t>
            </a:r>
            <a:r>
              <a:rPr lang="en-CA" sz="1200" dirty="0" smtClean="0"/>
              <a:t> students’ learning – particularly when more than one modality</a:t>
            </a:r>
            <a:r>
              <a:rPr lang="en-CA" sz="1200" baseline="0" dirty="0" smtClean="0"/>
              <a:t> is used</a:t>
            </a:r>
            <a:endParaRPr lang="en-CA" sz="1200" dirty="0" smtClean="0"/>
          </a:p>
          <a:p>
            <a:endParaRPr lang="en-CA"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17</a:t>
            </a:fld>
            <a:endParaRPr lang="en-CA"/>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CA" dirty="0" smtClean="0"/>
              <a:t>There are different levels of implementation for</a:t>
            </a:r>
            <a:r>
              <a:rPr lang="en-CA" baseline="0" dirty="0" smtClean="0"/>
              <a:t> the kind of diversified assessment plan describe in this presentation:</a:t>
            </a:r>
          </a:p>
          <a:p>
            <a:endParaRPr lang="en-CA" baseline="0" dirty="0" smtClean="0"/>
          </a:p>
          <a:p>
            <a:r>
              <a:rPr lang="en-CA" baseline="0" dirty="0" smtClean="0"/>
              <a:t>At the first level, the teacher notices that students are trying to demonstrate their learning in different ways:</a:t>
            </a:r>
          </a:p>
          <a:p>
            <a:pPr>
              <a:buFont typeface="Arial" pitchFamily="34" charset="0"/>
              <a:buChar char="•"/>
            </a:pPr>
            <a:r>
              <a:rPr lang="en-CA" baseline="0" dirty="0" smtClean="0"/>
              <a:t>By doing, saying, making, writing</a:t>
            </a:r>
          </a:p>
          <a:p>
            <a:pPr>
              <a:buFont typeface="Arial" pitchFamily="34" charset="0"/>
              <a:buChar char="•"/>
            </a:pPr>
            <a:r>
              <a:rPr lang="en-CA" baseline="0" dirty="0" smtClean="0"/>
              <a:t>The teacher responds to this by being open and flexible to students’ differences and accepting diverse assessment information as valid</a:t>
            </a:r>
            <a:endParaRPr lang="en-CA"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18</a:t>
            </a:fld>
            <a:endParaRPr lang="en-CA"/>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50838" indent="-350838">
              <a:spcAft>
                <a:spcPct val="50000"/>
              </a:spcAft>
              <a:buFontTx/>
              <a:buNone/>
            </a:pPr>
            <a:endParaRPr lang="en-US" sz="1200" dirty="0" smtClean="0"/>
          </a:p>
          <a:p>
            <a:pPr marL="350838" indent="-350838">
              <a:spcAft>
                <a:spcPct val="50000"/>
              </a:spcAft>
              <a:buFontTx/>
              <a:buNone/>
            </a:pPr>
            <a:r>
              <a:rPr lang="en-US" sz="1200" dirty="0" smtClean="0"/>
              <a:t>At the second level,</a:t>
            </a:r>
            <a:r>
              <a:rPr lang="en-US" sz="1200" baseline="0" dirty="0" smtClean="0"/>
              <a:t> the teacher rotates the whole class through varied assessment methods.</a:t>
            </a:r>
          </a:p>
          <a:p>
            <a:pPr marL="350838" indent="-350838">
              <a:spcAft>
                <a:spcPct val="50000"/>
              </a:spcAft>
              <a:buFontTx/>
              <a:buNone/>
            </a:pPr>
            <a:r>
              <a:rPr lang="en-US" sz="1200" baseline="0" dirty="0" smtClean="0"/>
              <a:t>	- This provides students with varied experiences in how to demonstrate their learning</a:t>
            </a:r>
          </a:p>
          <a:p>
            <a:pPr marL="350838" indent="-350838">
              <a:spcAft>
                <a:spcPct val="50000"/>
              </a:spcAft>
              <a:buFontTx/>
              <a:buNone/>
            </a:pPr>
            <a:r>
              <a:rPr lang="en-US" sz="1200" baseline="0" dirty="0" smtClean="0"/>
              <a:t>	- and also brings students’ relative strengths and weaknesses to light so that the teacher can systematically plan for them</a:t>
            </a:r>
            <a:endParaRPr lang="en-US" sz="1200" dirty="0" smtClean="0"/>
          </a:p>
          <a:p>
            <a:pPr marL="350838" indent="-350838">
              <a:spcAft>
                <a:spcPct val="50000"/>
              </a:spcAft>
              <a:buFontTx/>
              <a:buNone/>
            </a:pPr>
            <a:endParaRPr lang="en-US" sz="1200" dirty="0" smtClean="0"/>
          </a:p>
          <a:p>
            <a:pPr marL="350838" indent="-350838">
              <a:spcAft>
                <a:spcPct val="50000"/>
              </a:spcAft>
              <a:buFontTx/>
              <a:buNone/>
            </a:pPr>
            <a:r>
              <a:rPr lang="en-US" sz="1200" dirty="0" smtClean="0"/>
              <a:t>Level</a:t>
            </a:r>
            <a:r>
              <a:rPr lang="en-US" sz="1200" baseline="0" dirty="0" smtClean="0"/>
              <a:t> 2 is based on the teacher’s theoretical knowledge of student differences and the belief that diverse assessment will be at least a bit more helpful for more of the kids more of the time.</a:t>
            </a:r>
            <a:endParaRPr lang="en-US" sz="1200" dirty="0" smtClean="0"/>
          </a:p>
          <a:p>
            <a:pPr marL="350838" indent="-350838">
              <a:spcAft>
                <a:spcPct val="50000"/>
              </a:spcAft>
              <a:buFontTx/>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19</a:t>
            </a:fld>
            <a:endParaRPr lang="en-C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Let’s begin by defining assessment.</a:t>
            </a:r>
          </a:p>
          <a:p>
            <a:endParaRPr lang="en-US" dirty="0" smtClean="0"/>
          </a:p>
          <a:p>
            <a:r>
              <a:rPr lang="en-US" dirty="0" smtClean="0"/>
              <a:t/>
            </a:r>
            <a:br>
              <a:rPr lang="en-US" dirty="0" smtClean="0"/>
            </a:br>
            <a:r>
              <a:rPr lang="en-US" dirty="0" smtClean="0"/>
              <a:t>Assessment is not an accounting task…</a:t>
            </a:r>
          </a:p>
          <a:p>
            <a:endParaRPr lang="en-US" dirty="0" smtClean="0"/>
          </a:p>
          <a:p>
            <a:pPr>
              <a:buFontTx/>
              <a:buNone/>
            </a:pPr>
            <a:r>
              <a:rPr lang="en-US" baseline="0" dirty="0" smtClean="0"/>
              <a:t>…where the teacher counts all the things that a student has done right – subtracts all the things done wrong – and then divides by something to arrive at an average.</a:t>
            </a:r>
          </a:p>
          <a:p>
            <a:pPr>
              <a:buFontTx/>
              <a:buNone/>
            </a:pPr>
            <a:endParaRPr lang="en-US" baseline="0" dirty="0" smtClean="0"/>
          </a:p>
          <a:p>
            <a:pPr>
              <a:buFontTx/>
              <a:buNone/>
            </a:pPr>
            <a:r>
              <a:rPr lang="en-US" baseline="0" dirty="0" smtClean="0"/>
              <a:t>We know that an accounting model boils out too much information about what a student knows and is able to do, and circumvents a teacher’s critical function: professional judgement.</a:t>
            </a:r>
          </a:p>
          <a:p>
            <a:pPr>
              <a:buFontTx/>
              <a:buNone/>
            </a:pPr>
            <a:endParaRPr lang="en-US" baseline="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2</a:t>
            </a:fld>
            <a:endParaRPr lang="en-CA"/>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350838" indent="-350838">
              <a:spcAft>
                <a:spcPct val="50000"/>
              </a:spcAft>
              <a:buFontTx/>
              <a:buNone/>
            </a:pPr>
            <a:endParaRPr lang="en-US" sz="1200" dirty="0" smtClean="0"/>
          </a:p>
          <a:p>
            <a:pPr marL="350838" indent="-350838">
              <a:spcAft>
                <a:spcPct val="50000"/>
              </a:spcAft>
              <a:buFontTx/>
              <a:buNone/>
            </a:pPr>
            <a:r>
              <a:rPr lang="en-US" sz="1200" dirty="0" smtClean="0"/>
              <a:t>At the third</a:t>
            </a:r>
            <a:r>
              <a:rPr lang="en-US" sz="1200" baseline="0" dirty="0" smtClean="0"/>
              <a:t> level, the teacher customizes assessment methods based on not only on his or her theoretical knowledge of student differences, but also based on his or her particular knowledge of the students in the class.  This level is closest to what is usually referred to as differentiated assessment.</a:t>
            </a:r>
            <a:endParaRPr lang="en-US" sz="1200" dirty="0" smtClean="0"/>
          </a:p>
          <a:p>
            <a:pPr marL="350838" indent="-350838">
              <a:spcAft>
                <a:spcPct val="50000"/>
              </a:spcAft>
              <a:buFontTx/>
              <a:buNone/>
            </a:pPr>
            <a:endParaRPr lang="en-US" sz="1200" dirty="0" smtClean="0"/>
          </a:p>
          <a:p>
            <a:endParaRPr lang="en-US"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20</a:t>
            </a:fld>
            <a:endParaRPr lang="en-C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Tx/>
              <a:buNone/>
            </a:pPr>
            <a:r>
              <a:rPr lang="en-US" baseline="0" dirty="0" smtClean="0"/>
              <a:t>First, assessment </a:t>
            </a:r>
            <a:r>
              <a:rPr lang="en-US" b="0" baseline="0" dirty="0" smtClean="0"/>
              <a:t>is</a:t>
            </a:r>
            <a:r>
              <a:rPr lang="en-US" baseline="0" dirty="0" smtClean="0"/>
              <a:t> a</a:t>
            </a:r>
            <a:r>
              <a:rPr lang="en-US" b="1" baseline="0" dirty="0" smtClean="0"/>
              <a:t> process</a:t>
            </a:r>
            <a:r>
              <a:rPr lang="en-US" baseline="0" dirty="0" smtClean="0"/>
              <a:t>:</a:t>
            </a:r>
          </a:p>
          <a:p>
            <a:pPr>
              <a:buFontTx/>
              <a:buNone/>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baseline="0" dirty="0" smtClean="0"/>
              <a:t>- It is more complex than an event.  A test, for example, is an event, but it is part of an assessment process.</a:t>
            </a:r>
          </a:p>
          <a:p>
            <a:pPr>
              <a:buFontTx/>
              <a:buNone/>
            </a:pPr>
            <a:endParaRPr lang="en-US" baseline="0" dirty="0" smtClean="0"/>
          </a:p>
          <a:p>
            <a:pPr>
              <a:buFontTx/>
              <a:buNone/>
            </a:pPr>
            <a:endParaRPr lang="en-US" baseline="0" dirty="0" smtClean="0"/>
          </a:p>
          <a:p>
            <a:pPr>
              <a:buFontTx/>
              <a:buNone/>
            </a:pPr>
            <a:r>
              <a:rPr lang="en-US" baseline="0" dirty="0" smtClean="0"/>
              <a:t>Second, assessment is investigative:</a:t>
            </a:r>
          </a:p>
          <a:p>
            <a:pPr>
              <a:buFontTx/>
              <a:buNone/>
            </a:pPr>
            <a:endParaRPr lang="en-US" baseline="0" dirty="0" smtClean="0"/>
          </a:p>
          <a:p>
            <a:pPr>
              <a:buFontTx/>
              <a:buNone/>
            </a:pPr>
            <a:r>
              <a:rPr lang="en-US" baseline="0" dirty="0" smtClean="0"/>
              <a:t>- like a detective, the teacher collects</a:t>
            </a:r>
            <a:r>
              <a:rPr lang="en-US" dirty="0" smtClean="0"/>
              <a:t> evidence; the goal is be able to support the highest claims that</a:t>
            </a:r>
            <a:r>
              <a:rPr lang="en-US" baseline="0" dirty="0" smtClean="0"/>
              <a:t> </a:t>
            </a:r>
            <a:r>
              <a:rPr lang="en-US" dirty="0" smtClean="0"/>
              <a:t>can reasonably be made about a student’s learning.</a:t>
            </a:r>
          </a:p>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3</a:t>
            </a:fld>
            <a:endParaRPr lang="en-CA"/>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600" baseline="0" dirty="0" smtClean="0"/>
              <a:t>So, here is the core of a definition of assessment:</a:t>
            </a:r>
          </a:p>
          <a:p>
            <a:endParaRPr lang="en-US" sz="1600" baseline="0" dirty="0" smtClean="0"/>
          </a:p>
          <a:p>
            <a:r>
              <a:rPr lang="en-US" sz="1600" baseline="0" dirty="0" smtClean="0"/>
              <a:t>Assessment is the process of collecting and interpreting information about a student’s learning.</a:t>
            </a:r>
          </a:p>
          <a:p>
            <a:pPr>
              <a:buFontTx/>
              <a:buNone/>
            </a:pPr>
            <a:endParaRPr lang="en-US" sz="16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600"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t>But that’s not quite the whole picture, for there is nothing to collect and interpret unless the teacher designs opportunities for students to demonstrate their learning…to show what they know and are able to do.</a:t>
            </a:r>
          </a:p>
          <a:p>
            <a:pPr>
              <a:buFontTx/>
              <a:buChar char="-"/>
            </a:pPr>
            <a:endParaRPr lang="en-US" sz="1600" baseline="0" dirty="0" smtClean="0"/>
          </a:p>
          <a:p>
            <a:pPr>
              <a:buFontTx/>
              <a:buChar char="-"/>
            </a:pPr>
            <a:endParaRPr lang="en-US" sz="1600" baseline="0" dirty="0" smtClean="0"/>
          </a:p>
          <a:p>
            <a:pPr>
              <a:buFontTx/>
              <a:buChar char="-"/>
            </a:pPr>
            <a:endParaRPr lang="en-US" sz="16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4</a:t>
            </a:fld>
            <a:endParaRPr lang="en-CA"/>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a:buFontTx/>
              <a:buNone/>
            </a:pPr>
            <a:endParaRPr lang="en-US" sz="1600" baseline="0" dirty="0" smtClean="0"/>
          </a:p>
          <a:p>
            <a:pPr>
              <a:buFontTx/>
              <a:buNone/>
            </a:pPr>
            <a:r>
              <a:rPr lang="en-US" sz="1600" baseline="0" dirty="0" smtClean="0"/>
              <a:t>This is still not a full definition, however; for assessment is conducted with purpose.</a:t>
            </a:r>
          </a:p>
          <a:p>
            <a:pPr>
              <a:buFontTx/>
              <a:buNone/>
            </a:pPr>
            <a:endParaRPr lang="en-US" sz="1600" baseline="0" dirty="0" smtClean="0"/>
          </a:p>
          <a:p>
            <a:pPr>
              <a:buFontTx/>
              <a:buNone/>
            </a:pPr>
            <a:r>
              <a:rPr lang="en-US" sz="1600" baseline="0" dirty="0" smtClean="0"/>
              <a:t>There are two main purposes of assessment: </a:t>
            </a:r>
          </a:p>
          <a:p>
            <a:pPr>
              <a:buFontTx/>
              <a:buNone/>
            </a:pPr>
            <a:endParaRPr lang="en-US" sz="1600" baseline="0" dirty="0" smtClean="0"/>
          </a:p>
          <a:p>
            <a:pPr>
              <a:buFontTx/>
              <a:buChar char="-"/>
            </a:pPr>
            <a:r>
              <a:rPr lang="en-US" sz="1600" baseline="0" dirty="0" smtClean="0"/>
              <a:t>one is to evaluate learning after the teaching and learning are over; this is the purpose that most people think of first</a:t>
            </a:r>
          </a:p>
          <a:p>
            <a:pPr>
              <a:buFontTx/>
              <a:buNone/>
            </a:pPr>
            <a:endParaRPr lang="en-US" sz="1600" baseline="0" dirty="0" smtClean="0"/>
          </a:p>
          <a:p>
            <a:pPr>
              <a:buFontTx/>
              <a:buChar char="-"/>
            </a:pPr>
            <a:r>
              <a:rPr lang="en-US" sz="1600" baseline="0" dirty="0" smtClean="0"/>
              <a:t>the other purpose is to improve students’ learning through useful feedback while teaching and learning are in progress</a:t>
            </a:r>
          </a:p>
          <a:p>
            <a:pPr>
              <a:buFontTx/>
              <a:buNone/>
            </a:pPr>
            <a:endParaRPr lang="en-US" sz="1600" baseline="0" dirty="0" smtClean="0"/>
          </a:p>
          <a:p>
            <a:pPr>
              <a:buFontTx/>
              <a:buNone/>
            </a:pPr>
            <a:endParaRPr lang="en-US" sz="1600" baseline="0" dirty="0" smtClean="0"/>
          </a:p>
          <a:p>
            <a:pPr>
              <a:buFontTx/>
              <a:buChar char="-"/>
            </a:pPr>
            <a:endParaRPr lang="en-US" sz="16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5</a:t>
            </a:fld>
            <a:endParaRPr lang="en-CA"/>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1">
              <a:buFontTx/>
              <a:buNone/>
            </a:pPr>
            <a:r>
              <a:rPr lang="en-US" sz="1600" baseline="0" dirty="0" smtClean="0"/>
              <a:t>Teachers are primary users of assessment information.</a:t>
            </a:r>
          </a:p>
          <a:p>
            <a:pPr lvl="1">
              <a:buFontTx/>
              <a:buNone/>
            </a:pPr>
            <a:endParaRPr lang="en-US" sz="1600" baseline="0" dirty="0" smtClean="0"/>
          </a:p>
          <a:p>
            <a:pPr lvl="1">
              <a:buFontTx/>
              <a:buNone/>
            </a:pPr>
            <a:r>
              <a:rPr lang="en-US" sz="1600" baseline="0" dirty="0" smtClean="0"/>
              <a:t>As was said, teachers use it to</a:t>
            </a:r>
          </a:p>
          <a:p>
            <a:pPr lvl="1">
              <a:buFontTx/>
              <a:buNone/>
            </a:pPr>
            <a:endParaRPr lang="en-US" sz="1600" baseline="0" dirty="0" smtClean="0"/>
          </a:p>
          <a:p>
            <a:pPr lvl="1">
              <a:buFontTx/>
              <a:buChar char="-"/>
            </a:pPr>
            <a:r>
              <a:rPr lang="en-US" sz="1600" baseline="0" dirty="0" smtClean="0"/>
              <a:t>evaluate students’ learning – to prepare reports, for example, or to certify</a:t>
            </a:r>
          </a:p>
          <a:p>
            <a:pPr lvl="1">
              <a:buFontTx/>
              <a:buChar char="-"/>
            </a:pPr>
            <a:r>
              <a:rPr lang="en-US" sz="1600" baseline="0" dirty="0" smtClean="0"/>
              <a:t>and to improve students’ learning – by modifying their instructional strategies based on students’ responses</a:t>
            </a:r>
          </a:p>
          <a:p>
            <a:pPr>
              <a:buFontTx/>
              <a:buNone/>
            </a:pPr>
            <a:endParaRPr lang="en-US" sz="1600" baseline="0" dirty="0" smtClean="0"/>
          </a:p>
          <a:p>
            <a:pPr>
              <a:buFontTx/>
              <a:buChar char="-"/>
            </a:pPr>
            <a:endParaRPr lang="en-US" sz="16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6</a:t>
            </a:fld>
            <a:endParaRPr lang="en-CA"/>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pPr lvl="1">
              <a:buFontTx/>
              <a:buNone/>
            </a:pPr>
            <a:r>
              <a:rPr lang="en-US" sz="1600" baseline="0" dirty="0" smtClean="0"/>
              <a:t>While teachers are the focus of this presentation, we should note that students are also key users of assessment information.</a:t>
            </a:r>
          </a:p>
          <a:p>
            <a:pPr lvl="1">
              <a:buFontTx/>
              <a:buNone/>
            </a:pPr>
            <a:endParaRPr lang="en-US" sz="1600" baseline="0" dirty="0" smtClean="0"/>
          </a:p>
          <a:p>
            <a:pPr lvl="1">
              <a:buFontTx/>
              <a:buNone/>
            </a:pPr>
            <a:r>
              <a:rPr lang="en-US" sz="1600" baseline="0" dirty="0" smtClean="0"/>
              <a:t>Students use it to</a:t>
            </a:r>
          </a:p>
          <a:p>
            <a:pPr lvl="1">
              <a:buFontTx/>
              <a:buChar char="-"/>
            </a:pPr>
            <a:r>
              <a:rPr lang="en-US" sz="1600" baseline="0" dirty="0" smtClean="0"/>
              <a:t>evaluate their own learning – to compare their achievement to personal learning goals, for example</a:t>
            </a:r>
          </a:p>
          <a:p>
            <a:pPr lvl="1">
              <a:buFontTx/>
              <a:buChar char="-"/>
            </a:pPr>
            <a:r>
              <a:rPr lang="en-US" sz="1600" baseline="0" dirty="0" smtClean="0"/>
              <a:t>and to improve their own learning – by checking their own understanding of new learning, for example</a:t>
            </a:r>
          </a:p>
          <a:p>
            <a:pPr>
              <a:buFontTx/>
              <a:buNone/>
            </a:pPr>
            <a:endParaRPr lang="en-US" sz="1600" baseline="0" dirty="0" smtClean="0"/>
          </a:p>
          <a:p>
            <a:pPr>
              <a:buFontTx/>
              <a:buChar char="-"/>
            </a:pPr>
            <a:endParaRPr lang="en-US" sz="16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7</a:t>
            </a:fld>
            <a:endParaRPr lang="en-CA"/>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There is no shortage of assessment information in today’s classrooms...students are demonstrating what they know and are able to do all day long.</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sz="1200" dirty="0" smtClean="0"/>
              <a:t>The</a:t>
            </a:r>
            <a:r>
              <a:rPr lang="en-CA" sz="1200" baseline="0" dirty="0" smtClean="0"/>
              <a:t> challenge for teachers is to create a plan to collect the information they need in order</a:t>
            </a:r>
          </a:p>
          <a:p>
            <a:pPr marL="0" marR="0" indent="0" algn="l" defTabSz="914400" rtl="0" eaLnBrk="1" fontAlgn="auto" latinLnBrk="0" hangingPunct="1">
              <a:lnSpc>
                <a:spcPct val="100000"/>
              </a:lnSpc>
              <a:spcBef>
                <a:spcPts val="0"/>
              </a:spcBef>
              <a:spcAft>
                <a:spcPts val="0"/>
              </a:spcAft>
              <a:buClrTx/>
              <a:buSzTx/>
              <a:buFontTx/>
              <a:buNone/>
              <a:tabLst/>
              <a:defRPr/>
            </a:pPr>
            <a:endParaRPr lang="en-CA" sz="1200" baseline="0" dirty="0" smtClean="0"/>
          </a:p>
          <a:p>
            <a:pPr marL="0" marR="0" indent="0" algn="l" defTabSz="914400" rtl="0" eaLnBrk="1" fontAlgn="auto" latinLnBrk="0" hangingPunct="1">
              <a:lnSpc>
                <a:spcPct val="100000"/>
              </a:lnSpc>
              <a:spcBef>
                <a:spcPts val="0"/>
              </a:spcBef>
              <a:spcAft>
                <a:spcPts val="0"/>
              </a:spcAft>
              <a:buClrTx/>
              <a:buSzTx/>
              <a:buFontTx/>
              <a:buChar char="-"/>
              <a:tabLst/>
              <a:defRPr/>
            </a:pPr>
            <a:r>
              <a:rPr lang="en-CA" sz="1200" baseline="0" dirty="0" smtClean="0"/>
              <a:t>to plough it back into improving students’ learning, and</a:t>
            </a:r>
          </a:p>
          <a:p>
            <a:pPr marL="0" marR="0" indent="0" algn="l" defTabSz="914400" rtl="0" eaLnBrk="1" fontAlgn="auto" latinLnBrk="0" hangingPunct="1">
              <a:lnSpc>
                <a:spcPct val="100000"/>
              </a:lnSpc>
              <a:spcBef>
                <a:spcPts val="0"/>
              </a:spcBef>
              <a:spcAft>
                <a:spcPts val="0"/>
              </a:spcAft>
              <a:buClrTx/>
              <a:buSzTx/>
              <a:buFontTx/>
              <a:buChar char="-"/>
              <a:tabLst/>
              <a:defRPr/>
            </a:pPr>
            <a:r>
              <a:rPr lang="en-CA" sz="1200" baseline="0" dirty="0" smtClean="0"/>
              <a:t>to serve as the evidence they need to produce reliable and valid reports</a:t>
            </a:r>
            <a:endParaRPr lang="en-CA" sz="1200" dirty="0" smtClean="0"/>
          </a:p>
          <a:p>
            <a:endParaRPr lang="en-US" dirty="0"/>
          </a:p>
        </p:txBody>
      </p:sp>
      <p:sp>
        <p:nvSpPr>
          <p:cNvPr id="4" name="Slide Number Placeholder 3"/>
          <p:cNvSpPr>
            <a:spLocks noGrp="1"/>
          </p:cNvSpPr>
          <p:nvPr>
            <p:ph type="sldNum" sz="quarter" idx="10"/>
          </p:nvPr>
        </p:nvSpPr>
        <p:spPr/>
        <p:txBody>
          <a:bodyPr/>
          <a:lstStyle/>
          <a:p>
            <a:fld id="{89267B59-6E8F-446E-9A40-4DE48E733F79}" type="slidenum">
              <a:rPr lang="en-CA" smtClean="0"/>
              <a:pPr/>
              <a:t>8</a:t>
            </a:fld>
            <a:endParaRPr lang="en-CA"/>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CA" sz="1800" dirty="0" smtClean="0"/>
          </a:p>
          <a:p>
            <a:r>
              <a:rPr lang="en-CA" sz="1800" dirty="0" smtClean="0"/>
              <a:t>So, how do students show what they know and are able to do?</a:t>
            </a:r>
          </a:p>
          <a:p>
            <a:endParaRPr lang="en-CA" sz="1800" dirty="0" smtClean="0"/>
          </a:p>
          <a:p>
            <a:r>
              <a:rPr lang="en-CA" sz="1800" dirty="0" smtClean="0"/>
              <a:t>They</a:t>
            </a:r>
          </a:p>
          <a:p>
            <a:endParaRPr lang="en-CA" sz="1800" dirty="0" smtClean="0"/>
          </a:p>
          <a:p>
            <a:pPr>
              <a:buFontTx/>
              <a:buChar char="-"/>
            </a:pPr>
            <a:r>
              <a:rPr lang="en-CA" sz="1800" b="1" dirty="0" smtClean="0"/>
              <a:t>Do</a:t>
            </a:r>
            <a:r>
              <a:rPr lang="en-CA" sz="1800" dirty="0" smtClean="0"/>
              <a:t> things...performing a gym routine, playing a sport</a:t>
            </a:r>
          </a:p>
          <a:p>
            <a:pPr marL="0" marR="0" indent="0" algn="l" defTabSz="914400" rtl="0" eaLnBrk="1" fontAlgn="auto" latinLnBrk="0" hangingPunct="1">
              <a:lnSpc>
                <a:spcPct val="100000"/>
              </a:lnSpc>
              <a:spcBef>
                <a:spcPts val="0"/>
              </a:spcBef>
              <a:spcAft>
                <a:spcPts val="0"/>
              </a:spcAft>
              <a:buClrTx/>
              <a:buSzTx/>
              <a:buFontTx/>
              <a:buChar char="-"/>
              <a:tabLst/>
              <a:defRPr/>
            </a:pPr>
            <a:r>
              <a:rPr lang="en-CA" sz="1800" b="1" dirty="0" smtClean="0"/>
              <a:t>Say</a:t>
            </a:r>
            <a:r>
              <a:rPr lang="en-CA" sz="1800" dirty="0" smtClean="0"/>
              <a:t> things...answering a question, giving a speech</a:t>
            </a:r>
          </a:p>
          <a:p>
            <a:pPr>
              <a:buFontTx/>
              <a:buChar char="-"/>
            </a:pPr>
            <a:r>
              <a:rPr lang="en-CA" sz="1800" b="1" dirty="0" smtClean="0"/>
              <a:t>Make</a:t>
            </a:r>
            <a:r>
              <a:rPr lang="en-CA" sz="1800" dirty="0" smtClean="0"/>
              <a:t> things...constructing a model, drawing a picture</a:t>
            </a:r>
          </a:p>
          <a:p>
            <a:pPr>
              <a:buFontTx/>
              <a:buChar char="-"/>
            </a:pPr>
            <a:r>
              <a:rPr lang="en-CA" sz="1800" b="1" dirty="0" smtClean="0"/>
              <a:t>Write</a:t>
            </a:r>
            <a:r>
              <a:rPr lang="en-CA" sz="1800" dirty="0" smtClean="0"/>
              <a:t> things...like stories and essays</a:t>
            </a:r>
          </a:p>
          <a:p>
            <a:endParaRPr lang="en-CA" sz="1800" dirty="0"/>
          </a:p>
          <a:p>
            <a:r>
              <a:rPr lang="en-CA" sz="1800" dirty="0" smtClean="0"/>
              <a:t>These four modes cover everything...there are no other ways for students to demonstrate their learning.</a:t>
            </a:r>
          </a:p>
          <a:p>
            <a:endParaRPr lang="en-CA" sz="1800" dirty="0" smtClean="0"/>
          </a:p>
        </p:txBody>
      </p:sp>
      <p:sp>
        <p:nvSpPr>
          <p:cNvPr id="4" name="Slide Number Placeholder 3"/>
          <p:cNvSpPr>
            <a:spLocks noGrp="1"/>
          </p:cNvSpPr>
          <p:nvPr>
            <p:ph type="sldNum" sz="quarter" idx="10"/>
          </p:nvPr>
        </p:nvSpPr>
        <p:spPr/>
        <p:txBody>
          <a:bodyPr/>
          <a:lstStyle/>
          <a:p>
            <a:fld id="{89267B59-6E8F-446E-9A40-4DE48E733F79}" type="slidenum">
              <a:rPr lang="en-CA" smtClean="0"/>
              <a:pPr/>
              <a:t>9</a:t>
            </a:fld>
            <a:endParaRPr lang="en-C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CA"/>
          </a:p>
        </p:txBody>
      </p:sp>
      <p:sp>
        <p:nvSpPr>
          <p:cNvPr id="4" name="Date Placeholder 3"/>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Date Placeholder 4"/>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7" name="Date Placeholder 6"/>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CA"/>
          </a:p>
        </p:txBody>
      </p:sp>
      <p:sp>
        <p:nvSpPr>
          <p:cNvPr id="3" name="Date Placeholder 2"/>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9087094-3A5B-4120-BB63-4377697660D1}" type="datetimeFigureOut">
              <a:rPr lang="en-CA" smtClean="0"/>
              <a:pPr/>
              <a:t>23/08/2011</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77389D08-6DEF-45C1-97EE-6110B496D170}" type="slidenum">
              <a:rPr lang="en-CA" smtClean="0"/>
              <a:pPr/>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9087094-3A5B-4120-BB63-4377697660D1}" type="datetimeFigureOut">
              <a:rPr lang="en-CA" smtClean="0"/>
              <a:pPr/>
              <a:t>23/08/2011</a:t>
            </a:fld>
            <a:endParaRPr lang="en-CA"/>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389D08-6DEF-45C1-97EE-6110B496D170}" type="slidenum">
              <a:rPr lang="en-CA" smtClean="0"/>
              <a:pPr/>
              <a:t>‹#›</a:t>
            </a:fld>
            <a:endParaRPr lang="en-C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5949280"/>
            <a:ext cx="9144000" cy="720080"/>
          </a:xfrm>
        </p:spPr>
        <p:txBody>
          <a:bodyPr>
            <a:normAutofit/>
          </a:bodyPr>
          <a:lstStyle/>
          <a:p>
            <a:r>
              <a:rPr lang="en-CA" sz="2800" dirty="0" err="1" smtClean="0"/>
              <a:t>pecha</a:t>
            </a:r>
            <a:r>
              <a:rPr lang="en-CA" sz="2800" dirty="0" smtClean="0"/>
              <a:t> </a:t>
            </a:r>
            <a:r>
              <a:rPr lang="en-CA" sz="2800" dirty="0" err="1" smtClean="0"/>
              <a:t>kucha</a:t>
            </a:r>
            <a:r>
              <a:rPr lang="en-CA" sz="2800" dirty="0" smtClean="0"/>
              <a:t> ... 20 slides x 20 seconds = 6 minutes 40 seconds</a:t>
            </a:r>
            <a:endParaRPr lang="en-CA" sz="2800" dirty="0"/>
          </a:p>
        </p:txBody>
      </p:sp>
      <p:sp>
        <p:nvSpPr>
          <p:cNvPr id="3" name="Subtitle 2"/>
          <p:cNvSpPr>
            <a:spLocks noGrp="1"/>
          </p:cNvSpPr>
          <p:nvPr>
            <p:ph type="subTitle" idx="1"/>
          </p:nvPr>
        </p:nvSpPr>
        <p:spPr>
          <a:xfrm>
            <a:off x="971600" y="404664"/>
            <a:ext cx="7344816" cy="2736304"/>
          </a:xfrm>
        </p:spPr>
        <p:txBody>
          <a:bodyPr>
            <a:noAutofit/>
          </a:bodyPr>
          <a:lstStyle/>
          <a:p>
            <a:r>
              <a:rPr lang="en-CA" sz="5400" dirty="0" smtClean="0">
                <a:solidFill>
                  <a:schemeClr val="accent2">
                    <a:lumMod val="75000"/>
                  </a:schemeClr>
                </a:solidFill>
                <a:latin typeface="Aharoni" pitchFamily="2" charset="-79"/>
                <a:cs typeface="Aharoni" pitchFamily="2" charset="-79"/>
              </a:rPr>
              <a:t>A Broad Overview of Assessment in Today’s Classroom</a:t>
            </a:r>
            <a:endParaRPr lang="en-CA" sz="5400" dirty="0">
              <a:solidFill>
                <a:schemeClr val="accent2">
                  <a:lumMod val="75000"/>
                </a:schemeClr>
              </a:solidFill>
              <a:latin typeface="Aharoni" pitchFamily="2" charset="-79"/>
              <a:cs typeface="Aharoni" pitchFamily="2" charset="-79"/>
            </a:endParaRPr>
          </a:p>
        </p:txBody>
      </p:sp>
      <p:sp>
        <p:nvSpPr>
          <p:cNvPr id="4" name="Oval 3"/>
          <p:cNvSpPr/>
          <p:nvPr/>
        </p:nvSpPr>
        <p:spPr>
          <a:xfrm>
            <a:off x="179512" y="2852936"/>
            <a:ext cx="3024336" cy="295232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Diverse learning needs, expectations and environments</a:t>
            </a:r>
            <a:endParaRPr lang="en-CA" sz="2400" dirty="0"/>
          </a:p>
        </p:txBody>
      </p:sp>
      <p:sp>
        <p:nvSpPr>
          <p:cNvPr id="5" name="Oval 4"/>
          <p:cNvSpPr/>
          <p:nvPr/>
        </p:nvSpPr>
        <p:spPr>
          <a:xfrm>
            <a:off x="3203848" y="3284984"/>
            <a:ext cx="2952328" cy="28083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Synthesis of varied assessment information</a:t>
            </a:r>
            <a:endParaRPr lang="en-CA" sz="2400" dirty="0"/>
          </a:p>
        </p:txBody>
      </p:sp>
      <p:sp>
        <p:nvSpPr>
          <p:cNvPr id="6" name="Oval 5"/>
          <p:cNvSpPr/>
          <p:nvPr/>
        </p:nvSpPr>
        <p:spPr>
          <a:xfrm>
            <a:off x="6156176" y="2924944"/>
            <a:ext cx="2808312" cy="280831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Meaningful and useful interpretation</a:t>
            </a:r>
            <a:endParaRPr lang="en-CA"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0" fill="hold"/>
                                        <p:tgtEl>
                                          <p:spTgt spid="2"/>
                                        </p:tgtEl>
                                        <p:attrNameLst>
                                          <p:attrName>ppt_x</p:attrName>
                                        </p:attrNameLst>
                                      </p:cBhvr>
                                      <p:tavLst>
                                        <p:tav tm="0">
                                          <p:val>
                                            <p:strVal val="1+#ppt_w/2"/>
                                          </p:val>
                                        </p:tav>
                                        <p:tav tm="100000">
                                          <p:val>
                                            <p:strVal val="#ppt_x"/>
                                          </p:val>
                                        </p:tav>
                                      </p:tavLst>
                                    </p:anim>
                                    <p:anim calcmode="lin" valueType="num">
                                      <p:cBhvr additive="base">
                                        <p:cTn id="8" dur="5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xit" presetSubtype="8" fill="hold" grpId="1" nodeType="clickEffect">
                                  <p:stCondLst>
                                    <p:cond delay="0"/>
                                  </p:stCondLst>
                                  <p:childTnLst>
                                    <p:anim calcmode="lin" valueType="num">
                                      <p:cBhvr additive="base">
                                        <p:cTn id="12" dur="5000"/>
                                        <p:tgtEl>
                                          <p:spTgt spid="2"/>
                                        </p:tgtEl>
                                        <p:attrNameLst>
                                          <p:attrName>ppt_x</p:attrName>
                                        </p:attrNameLst>
                                      </p:cBhvr>
                                      <p:tavLst>
                                        <p:tav tm="0">
                                          <p:val>
                                            <p:strVal val="ppt_x"/>
                                          </p:val>
                                        </p:tav>
                                        <p:tav tm="100000">
                                          <p:val>
                                            <p:strVal val="0-ppt_w/2"/>
                                          </p:val>
                                        </p:tav>
                                      </p:tavLst>
                                    </p:anim>
                                    <p:anim calcmode="lin" valueType="num">
                                      <p:cBhvr additive="base">
                                        <p:cTn id="13" dur="5000"/>
                                        <p:tgtEl>
                                          <p:spTgt spid="2"/>
                                        </p:tgtEl>
                                        <p:attrNameLst>
                                          <p:attrName>ppt_y</p:attrName>
                                        </p:attrNameLst>
                                      </p:cBhvr>
                                      <p:tavLst>
                                        <p:tav tm="0">
                                          <p:val>
                                            <p:strVal val="ppt_y"/>
                                          </p:val>
                                        </p:tav>
                                        <p:tav tm="100000">
                                          <p:val>
                                            <p:strVal val="ppt_y"/>
                                          </p:val>
                                        </p:tav>
                                      </p:tavLst>
                                    </p:anim>
                                    <p:set>
                                      <p:cBhvr>
                                        <p:cTn id="14" dur="1" fill="hold">
                                          <p:stCondLst>
                                            <p:cond delay="4999"/>
                                          </p:stCondLst>
                                        </p:cTn>
                                        <p:tgtEl>
                                          <p:spTgt spid="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1397000"/>
          <a:ext cx="6504384" cy="3413760"/>
        </p:xfrm>
        <a:graphic>
          <a:graphicData uri="http://schemas.openxmlformats.org/drawingml/2006/table">
            <a:tbl>
              <a:tblPr firstRow="1" bandRow="1">
                <a:tableStyleId>{5C22544A-7EE6-4342-B048-85BDC9FD1C3A}</a:tableStyleId>
              </a:tblPr>
              <a:tblGrid>
                <a:gridCol w="6504384"/>
              </a:tblGrid>
              <a:tr h="370840">
                <a:tc>
                  <a:txBody>
                    <a:bodyPr/>
                    <a:lstStyle/>
                    <a:p>
                      <a:r>
                        <a:rPr lang="en-CA" sz="4000" dirty="0" smtClean="0"/>
                        <a:t>Teachers</a:t>
                      </a:r>
                      <a:r>
                        <a:rPr lang="en-CA" sz="4000" baseline="0" dirty="0" smtClean="0"/>
                        <a:t> notice </a:t>
                      </a:r>
                      <a:r>
                        <a:rPr lang="en-CA" sz="4000" dirty="0" smtClean="0"/>
                        <a:t>students’ learning by</a:t>
                      </a:r>
                      <a:endParaRPr lang="en-CA" sz="4000" dirty="0"/>
                    </a:p>
                  </a:txBody>
                  <a:tcPr/>
                </a:tc>
              </a:tr>
              <a:tr h="370840">
                <a:tc>
                  <a:txBody>
                    <a:bodyPr/>
                    <a:lstStyle/>
                    <a:p>
                      <a:r>
                        <a:rPr lang="en-CA" sz="4000" dirty="0" smtClean="0"/>
                        <a:t>observing students</a:t>
                      </a:r>
                      <a:endParaRPr lang="en-CA" sz="4000" dirty="0"/>
                    </a:p>
                  </a:txBody>
                  <a:tcPr/>
                </a:tc>
              </a:tr>
              <a:tr h="370840">
                <a:tc>
                  <a:txBody>
                    <a:bodyPr/>
                    <a:lstStyle/>
                    <a:p>
                      <a:r>
                        <a:rPr lang="en-CA" sz="4000" dirty="0" smtClean="0"/>
                        <a:t>discussing with students</a:t>
                      </a:r>
                      <a:endParaRPr lang="en-CA" sz="4000" dirty="0"/>
                    </a:p>
                  </a:txBody>
                  <a:tcPr/>
                </a:tc>
              </a:tr>
              <a:tr h="370840">
                <a:tc>
                  <a:txBody>
                    <a:bodyPr/>
                    <a:lstStyle/>
                    <a:p>
                      <a:r>
                        <a:rPr lang="en-CA" sz="4000" dirty="0" smtClean="0"/>
                        <a:t>examining students’ products</a:t>
                      </a:r>
                      <a:endParaRPr lang="en-CA" sz="4000" dirty="0"/>
                    </a:p>
                  </a:txBody>
                  <a:tcPr/>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076056" y="1340768"/>
          <a:ext cx="2399928" cy="3603006"/>
        </p:xfrm>
        <a:graphic>
          <a:graphicData uri="http://schemas.openxmlformats.org/drawingml/2006/table">
            <a:tbl>
              <a:tblPr firstRow="1" bandRow="1">
                <a:tableStyleId>{5C22544A-7EE6-4342-B048-85BDC9FD1C3A}</a:tableStyleId>
              </a:tblPr>
              <a:tblGrid>
                <a:gridCol w="2399928"/>
              </a:tblGrid>
              <a:tr h="886042">
                <a:tc>
                  <a:txBody>
                    <a:bodyPr/>
                    <a:lstStyle/>
                    <a:p>
                      <a:pPr algn="ctr"/>
                      <a:r>
                        <a:rPr lang="en-CA" dirty="0" smtClean="0"/>
                        <a:t>Teachers notice students’ learning by</a:t>
                      </a:r>
                      <a:endParaRPr lang="en-CA" dirty="0"/>
                    </a:p>
                  </a:txBody>
                  <a:tcPr/>
                </a:tc>
              </a:tr>
              <a:tr h="886042">
                <a:tc>
                  <a:txBody>
                    <a:bodyPr/>
                    <a:lstStyle/>
                    <a:p>
                      <a:pPr algn="ctr"/>
                      <a:r>
                        <a:rPr lang="en-CA" sz="2800" dirty="0" smtClean="0"/>
                        <a:t>observing</a:t>
                      </a:r>
                      <a:endParaRPr lang="en-CA" sz="2800" dirty="0"/>
                    </a:p>
                  </a:txBody>
                  <a:tcPr/>
                </a:tc>
              </a:tr>
              <a:tr h="886042">
                <a:tc>
                  <a:txBody>
                    <a:bodyPr/>
                    <a:lstStyle/>
                    <a:p>
                      <a:pPr algn="ctr"/>
                      <a:r>
                        <a:rPr lang="en-CA" sz="2800" dirty="0" smtClean="0"/>
                        <a:t>discussing</a:t>
                      </a:r>
                      <a:endParaRPr lang="en-CA" sz="2800" dirty="0"/>
                    </a:p>
                  </a:txBody>
                  <a:tcPr/>
                </a:tc>
              </a:tr>
              <a:tr h="886042">
                <a:tc>
                  <a:txBody>
                    <a:bodyPr/>
                    <a:lstStyle/>
                    <a:p>
                      <a:pPr algn="ctr"/>
                      <a:r>
                        <a:rPr lang="en-CA" sz="2800" dirty="0" smtClean="0"/>
                        <a:t>examining products</a:t>
                      </a:r>
                      <a:endParaRPr lang="en-CA" sz="2800" dirty="0"/>
                    </a:p>
                  </a:txBody>
                  <a:tcPr/>
                </a:tc>
              </a:tr>
            </a:tbl>
          </a:graphicData>
        </a:graphic>
      </p:graphicFrame>
      <p:graphicFrame>
        <p:nvGraphicFramePr>
          <p:cNvPr id="3" name="Table 2"/>
          <p:cNvGraphicFramePr>
            <a:graphicFrameLocks noGrp="1"/>
          </p:cNvGraphicFramePr>
          <p:nvPr/>
        </p:nvGraphicFramePr>
        <p:xfrm>
          <a:off x="1763688" y="1340768"/>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saying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sp>
        <p:nvSpPr>
          <p:cNvPr id="6" name="Left-Right Arrow 5"/>
          <p:cNvSpPr/>
          <p:nvPr/>
        </p:nvSpPr>
        <p:spPr>
          <a:xfrm rot="247837">
            <a:off x="3923928" y="2348880"/>
            <a:ext cx="1656184" cy="21602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Left-Right Arrow 10"/>
          <p:cNvSpPr/>
          <p:nvPr/>
        </p:nvSpPr>
        <p:spPr>
          <a:xfrm rot="317126">
            <a:off x="3642325" y="4440927"/>
            <a:ext cx="1656184" cy="216024"/>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076056" y="1340768"/>
          <a:ext cx="2399928" cy="3603006"/>
        </p:xfrm>
        <a:graphic>
          <a:graphicData uri="http://schemas.openxmlformats.org/drawingml/2006/table">
            <a:tbl>
              <a:tblPr firstRow="1" bandRow="1">
                <a:tableStyleId>{5C22544A-7EE6-4342-B048-85BDC9FD1C3A}</a:tableStyleId>
              </a:tblPr>
              <a:tblGrid>
                <a:gridCol w="2399928"/>
              </a:tblGrid>
              <a:tr h="886042">
                <a:tc>
                  <a:txBody>
                    <a:bodyPr/>
                    <a:lstStyle/>
                    <a:p>
                      <a:pPr algn="ctr"/>
                      <a:r>
                        <a:rPr lang="en-CA" dirty="0" smtClean="0"/>
                        <a:t>Teachers notice students’ learning by</a:t>
                      </a:r>
                      <a:endParaRPr lang="en-CA" dirty="0"/>
                    </a:p>
                  </a:txBody>
                  <a:tcPr/>
                </a:tc>
              </a:tr>
              <a:tr h="886042">
                <a:tc>
                  <a:txBody>
                    <a:bodyPr/>
                    <a:lstStyle/>
                    <a:p>
                      <a:pPr algn="ctr"/>
                      <a:r>
                        <a:rPr lang="en-CA" sz="2800" dirty="0" smtClean="0"/>
                        <a:t>observing</a:t>
                      </a:r>
                      <a:endParaRPr lang="en-CA" sz="2800" dirty="0"/>
                    </a:p>
                  </a:txBody>
                  <a:tcPr/>
                </a:tc>
              </a:tr>
              <a:tr h="886042">
                <a:tc>
                  <a:txBody>
                    <a:bodyPr/>
                    <a:lstStyle/>
                    <a:p>
                      <a:pPr algn="ctr"/>
                      <a:r>
                        <a:rPr lang="en-CA" sz="2800" dirty="0" smtClean="0"/>
                        <a:t>discussing</a:t>
                      </a:r>
                      <a:endParaRPr lang="en-CA" sz="2800" dirty="0"/>
                    </a:p>
                  </a:txBody>
                  <a:tcPr/>
                </a:tc>
              </a:tr>
              <a:tr h="886042">
                <a:tc>
                  <a:txBody>
                    <a:bodyPr/>
                    <a:lstStyle/>
                    <a:p>
                      <a:pPr algn="ctr"/>
                      <a:r>
                        <a:rPr lang="en-CA" sz="2800" dirty="0" smtClean="0"/>
                        <a:t>examining products</a:t>
                      </a:r>
                      <a:endParaRPr lang="en-CA" sz="2800" dirty="0"/>
                    </a:p>
                  </a:txBody>
                  <a:tcPr/>
                </a:tc>
              </a:tr>
            </a:tbl>
          </a:graphicData>
        </a:graphic>
      </p:graphicFrame>
      <p:graphicFrame>
        <p:nvGraphicFramePr>
          <p:cNvPr id="3" name="Table 2"/>
          <p:cNvGraphicFramePr>
            <a:graphicFrameLocks noGrp="1"/>
          </p:cNvGraphicFramePr>
          <p:nvPr/>
        </p:nvGraphicFramePr>
        <p:xfrm>
          <a:off x="1763688" y="1340768"/>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saying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sp>
        <p:nvSpPr>
          <p:cNvPr id="4" name="Rounded Rectangle 3"/>
          <p:cNvSpPr/>
          <p:nvPr/>
        </p:nvSpPr>
        <p:spPr>
          <a:xfrm>
            <a:off x="755576" y="2276872"/>
            <a:ext cx="1296144" cy="936104"/>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smtClean="0"/>
              <a:t>No lasting product</a:t>
            </a:r>
            <a:endParaRPr lang="en-CA" dirty="0"/>
          </a:p>
        </p:txBody>
      </p:sp>
      <p:sp>
        <p:nvSpPr>
          <p:cNvPr id="9" name="Rounded Rectangle 8"/>
          <p:cNvSpPr/>
          <p:nvPr/>
        </p:nvSpPr>
        <p:spPr>
          <a:xfrm>
            <a:off x="755576" y="3717032"/>
            <a:ext cx="1296144" cy="936104"/>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dirty="0"/>
              <a:t>L</a:t>
            </a:r>
            <a:r>
              <a:rPr lang="en-CA" dirty="0" smtClean="0"/>
              <a:t>asting product</a:t>
            </a:r>
            <a:endParaRPr lang="en-CA"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5076056" y="1340768"/>
          <a:ext cx="2399928" cy="3603006"/>
        </p:xfrm>
        <a:graphic>
          <a:graphicData uri="http://schemas.openxmlformats.org/drawingml/2006/table">
            <a:tbl>
              <a:tblPr firstRow="1" bandRow="1">
                <a:tableStyleId>{5C22544A-7EE6-4342-B048-85BDC9FD1C3A}</a:tableStyleId>
              </a:tblPr>
              <a:tblGrid>
                <a:gridCol w="2399928"/>
              </a:tblGrid>
              <a:tr h="886042">
                <a:tc>
                  <a:txBody>
                    <a:bodyPr/>
                    <a:lstStyle/>
                    <a:p>
                      <a:pPr algn="ctr"/>
                      <a:r>
                        <a:rPr lang="en-CA" dirty="0" smtClean="0"/>
                        <a:t>Teachers identify students’ learning by</a:t>
                      </a:r>
                      <a:endParaRPr lang="en-CA" dirty="0"/>
                    </a:p>
                  </a:txBody>
                  <a:tcPr/>
                </a:tc>
              </a:tr>
              <a:tr h="886042">
                <a:tc>
                  <a:txBody>
                    <a:bodyPr/>
                    <a:lstStyle/>
                    <a:p>
                      <a:pPr algn="ctr"/>
                      <a:r>
                        <a:rPr lang="en-CA" sz="2800" dirty="0" smtClean="0"/>
                        <a:t>observing</a:t>
                      </a:r>
                      <a:endParaRPr lang="en-CA" sz="2800" dirty="0"/>
                    </a:p>
                  </a:txBody>
                  <a:tcPr/>
                </a:tc>
              </a:tr>
              <a:tr h="886042">
                <a:tc>
                  <a:txBody>
                    <a:bodyPr/>
                    <a:lstStyle/>
                    <a:p>
                      <a:pPr algn="ctr"/>
                      <a:r>
                        <a:rPr lang="en-CA" sz="2800" dirty="0" smtClean="0"/>
                        <a:t>discussing</a:t>
                      </a:r>
                      <a:endParaRPr lang="en-CA" sz="2800" dirty="0"/>
                    </a:p>
                  </a:txBody>
                  <a:tcPr/>
                </a:tc>
              </a:tr>
              <a:tr h="886042">
                <a:tc>
                  <a:txBody>
                    <a:bodyPr/>
                    <a:lstStyle/>
                    <a:p>
                      <a:pPr algn="ctr"/>
                      <a:r>
                        <a:rPr lang="en-CA" sz="2800" dirty="0" smtClean="0"/>
                        <a:t>examining products</a:t>
                      </a:r>
                      <a:endParaRPr lang="en-CA" sz="2800" dirty="0"/>
                    </a:p>
                  </a:txBody>
                  <a:tcPr/>
                </a:tc>
              </a:tr>
            </a:tbl>
          </a:graphicData>
        </a:graphic>
      </p:graphicFrame>
      <p:graphicFrame>
        <p:nvGraphicFramePr>
          <p:cNvPr id="3" name="Table 2"/>
          <p:cNvGraphicFramePr>
            <a:graphicFrameLocks noGrp="1"/>
          </p:cNvGraphicFramePr>
          <p:nvPr/>
        </p:nvGraphicFramePr>
        <p:xfrm>
          <a:off x="1763688" y="1340768"/>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speaking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sp>
        <p:nvSpPr>
          <p:cNvPr id="6" name="Left-Right Arrow 5"/>
          <p:cNvSpPr/>
          <p:nvPr/>
        </p:nvSpPr>
        <p:spPr>
          <a:xfrm rot="18715300">
            <a:off x="3324284" y="3443684"/>
            <a:ext cx="2458482" cy="21602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7" name="Left-Right Arrow 6"/>
          <p:cNvSpPr/>
          <p:nvPr/>
        </p:nvSpPr>
        <p:spPr>
          <a:xfrm rot="19614914">
            <a:off x="3763268" y="3890593"/>
            <a:ext cx="1820841" cy="21602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8" name="Left-Right Arrow 7"/>
          <p:cNvSpPr/>
          <p:nvPr/>
        </p:nvSpPr>
        <p:spPr>
          <a:xfrm>
            <a:off x="3995936" y="4509120"/>
            <a:ext cx="1368152" cy="216024"/>
          </a:xfrm>
          <a:prstGeom prst="leftRightArrow">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419872" y="1412776"/>
          <a:ext cx="2399928" cy="3603006"/>
        </p:xfrm>
        <a:graphic>
          <a:graphicData uri="http://schemas.openxmlformats.org/drawingml/2006/table">
            <a:tbl>
              <a:tblPr firstRow="1" bandRow="1">
                <a:tableStyleId>{5C22544A-7EE6-4342-B048-85BDC9FD1C3A}</a:tableStyleId>
              </a:tblPr>
              <a:tblGrid>
                <a:gridCol w="2399928"/>
              </a:tblGrid>
              <a:tr h="886042">
                <a:tc>
                  <a:txBody>
                    <a:bodyPr/>
                    <a:lstStyle/>
                    <a:p>
                      <a:pPr algn="ctr"/>
                      <a:r>
                        <a:rPr lang="en-CA" dirty="0" smtClean="0"/>
                        <a:t>Teachers notice students’ learning by</a:t>
                      </a:r>
                      <a:endParaRPr lang="en-CA" dirty="0"/>
                    </a:p>
                  </a:txBody>
                  <a:tcPr/>
                </a:tc>
              </a:tr>
              <a:tr h="886042">
                <a:tc>
                  <a:txBody>
                    <a:bodyPr/>
                    <a:lstStyle/>
                    <a:p>
                      <a:pPr algn="ctr"/>
                      <a:r>
                        <a:rPr lang="en-CA" sz="2800" dirty="0" smtClean="0"/>
                        <a:t>observing</a:t>
                      </a:r>
                      <a:endParaRPr lang="en-CA" sz="2800" dirty="0"/>
                    </a:p>
                  </a:txBody>
                  <a:tcPr/>
                </a:tc>
              </a:tr>
              <a:tr h="886042">
                <a:tc>
                  <a:txBody>
                    <a:bodyPr/>
                    <a:lstStyle/>
                    <a:p>
                      <a:pPr algn="ctr"/>
                      <a:r>
                        <a:rPr lang="en-CA" sz="2800" dirty="0" smtClean="0"/>
                        <a:t>discussing</a:t>
                      </a:r>
                      <a:endParaRPr lang="en-CA" sz="2800" dirty="0"/>
                    </a:p>
                  </a:txBody>
                  <a:tcPr/>
                </a:tc>
              </a:tr>
              <a:tr h="886042">
                <a:tc>
                  <a:txBody>
                    <a:bodyPr/>
                    <a:lstStyle/>
                    <a:p>
                      <a:pPr algn="ctr"/>
                      <a:r>
                        <a:rPr lang="en-CA" sz="2800" dirty="0" smtClean="0"/>
                        <a:t>examining products</a:t>
                      </a:r>
                      <a:endParaRPr lang="en-CA" sz="2800" dirty="0"/>
                    </a:p>
                  </a:txBody>
                  <a:tcPr/>
                </a:tc>
              </a:tr>
            </a:tbl>
          </a:graphicData>
        </a:graphic>
      </p:graphicFrame>
      <p:graphicFrame>
        <p:nvGraphicFramePr>
          <p:cNvPr id="3" name="Table 2"/>
          <p:cNvGraphicFramePr>
            <a:graphicFrameLocks noGrp="1"/>
          </p:cNvGraphicFramePr>
          <p:nvPr/>
        </p:nvGraphicFramePr>
        <p:xfrm>
          <a:off x="611560" y="1412776"/>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saying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graphicFrame>
        <p:nvGraphicFramePr>
          <p:cNvPr id="12" name="Table 11"/>
          <p:cNvGraphicFramePr>
            <a:graphicFrameLocks noGrp="1"/>
          </p:cNvGraphicFramePr>
          <p:nvPr/>
        </p:nvGraphicFramePr>
        <p:xfrm>
          <a:off x="6084168" y="1397000"/>
          <a:ext cx="2448272" cy="3593555"/>
        </p:xfrm>
        <a:graphic>
          <a:graphicData uri="http://schemas.openxmlformats.org/drawingml/2006/table">
            <a:tbl>
              <a:tblPr firstRow="1" bandRow="1">
                <a:tableStyleId>{5C22544A-7EE6-4342-B048-85BDC9FD1C3A}</a:tableStyleId>
              </a:tblPr>
              <a:tblGrid>
                <a:gridCol w="2448272"/>
              </a:tblGrid>
              <a:tr h="590695">
                <a:tc>
                  <a:txBody>
                    <a:bodyPr/>
                    <a:lstStyle/>
                    <a:p>
                      <a:r>
                        <a:rPr lang="en-CA" dirty="0" smtClean="0"/>
                        <a:t>Teachers record what they notice</a:t>
                      </a:r>
                      <a:endParaRPr lang="en-CA" dirty="0"/>
                    </a:p>
                  </a:txBody>
                  <a:tcPr/>
                </a:tc>
              </a:tr>
              <a:tr h="590695">
                <a:tc>
                  <a:txBody>
                    <a:bodyPr/>
                    <a:lstStyle/>
                    <a:p>
                      <a:r>
                        <a:rPr lang="en-CA" sz="2800" dirty="0" smtClean="0"/>
                        <a:t>notes</a:t>
                      </a:r>
                      <a:endParaRPr lang="en-CA" sz="2800" dirty="0"/>
                    </a:p>
                  </a:txBody>
                  <a:tcPr/>
                </a:tc>
              </a:tr>
              <a:tr h="590695">
                <a:tc>
                  <a:txBody>
                    <a:bodyPr/>
                    <a:lstStyle/>
                    <a:p>
                      <a:r>
                        <a:rPr lang="en-CA" sz="2800" dirty="0" smtClean="0"/>
                        <a:t>checklist</a:t>
                      </a:r>
                      <a:endParaRPr lang="en-CA" sz="2800" dirty="0"/>
                    </a:p>
                  </a:txBody>
                  <a:tcPr/>
                </a:tc>
              </a:tr>
              <a:tr h="590695">
                <a:tc>
                  <a:txBody>
                    <a:bodyPr/>
                    <a:lstStyle/>
                    <a:p>
                      <a:r>
                        <a:rPr lang="en-CA" sz="2800" dirty="0" smtClean="0"/>
                        <a:t>rubric</a:t>
                      </a:r>
                      <a:endParaRPr lang="en-CA" sz="2800" dirty="0"/>
                    </a:p>
                  </a:txBody>
                  <a:tcPr/>
                </a:tc>
              </a:tr>
              <a:tr h="590695">
                <a:tc>
                  <a:txBody>
                    <a:bodyPr/>
                    <a:lstStyle/>
                    <a:p>
                      <a:r>
                        <a:rPr lang="en-CA" sz="2800" dirty="0" smtClean="0"/>
                        <a:t>retain</a:t>
                      </a:r>
                      <a:r>
                        <a:rPr lang="en-CA" sz="2800" baseline="0" dirty="0" smtClean="0"/>
                        <a:t> product</a:t>
                      </a:r>
                      <a:endParaRPr lang="en-CA" sz="2800" dirty="0"/>
                    </a:p>
                  </a:txBody>
                  <a:tcPr/>
                </a:tc>
              </a:tr>
              <a:tr h="590695">
                <a:tc>
                  <a:txBody>
                    <a:bodyPr/>
                    <a:lstStyle/>
                    <a:p>
                      <a:r>
                        <a:rPr lang="en-CA" sz="2800" dirty="0" smtClean="0"/>
                        <a:t>make recording</a:t>
                      </a:r>
                      <a:endParaRPr lang="en-CA" sz="2800" dirty="0"/>
                    </a:p>
                  </a:txBody>
                  <a:tcPr/>
                </a:tc>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3491880" y="1412776"/>
          <a:ext cx="2399928" cy="3603006"/>
        </p:xfrm>
        <a:graphic>
          <a:graphicData uri="http://schemas.openxmlformats.org/drawingml/2006/table">
            <a:tbl>
              <a:tblPr firstRow="1" bandRow="1">
                <a:tableStyleId>{5C22544A-7EE6-4342-B048-85BDC9FD1C3A}</a:tableStyleId>
              </a:tblPr>
              <a:tblGrid>
                <a:gridCol w="2399928"/>
              </a:tblGrid>
              <a:tr h="886042">
                <a:tc>
                  <a:txBody>
                    <a:bodyPr/>
                    <a:lstStyle/>
                    <a:p>
                      <a:pPr algn="ctr"/>
                      <a:r>
                        <a:rPr lang="en-CA" dirty="0" smtClean="0"/>
                        <a:t>Teachers notice students’ learning by</a:t>
                      </a:r>
                      <a:endParaRPr lang="en-CA" dirty="0"/>
                    </a:p>
                  </a:txBody>
                  <a:tcPr/>
                </a:tc>
              </a:tr>
              <a:tr h="886042">
                <a:tc>
                  <a:txBody>
                    <a:bodyPr/>
                    <a:lstStyle/>
                    <a:p>
                      <a:pPr algn="ctr"/>
                      <a:r>
                        <a:rPr lang="en-CA" sz="2800" dirty="0" smtClean="0"/>
                        <a:t>observing</a:t>
                      </a:r>
                      <a:endParaRPr lang="en-CA" sz="2800" dirty="0"/>
                    </a:p>
                  </a:txBody>
                  <a:tcPr/>
                </a:tc>
              </a:tr>
              <a:tr h="886042">
                <a:tc>
                  <a:txBody>
                    <a:bodyPr/>
                    <a:lstStyle/>
                    <a:p>
                      <a:pPr algn="ctr"/>
                      <a:r>
                        <a:rPr lang="en-CA" sz="2800" dirty="0" smtClean="0"/>
                        <a:t>discussing</a:t>
                      </a:r>
                      <a:endParaRPr lang="en-CA" sz="2800" dirty="0"/>
                    </a:p>
                  </a:txBody>
                  <a:tcPr/>
                </a:tc>
              </a:tr>
              <a:tr h="886042">
                <a:tc>
                  <a:txBody>
                    <a:bodyPr/>
                    <a:lstStyle/>
                    <a:p>
                      <a:pPr algn="ctr"/>
                      <a:r>
                        <a:rPr lang="en-CA" sz="2800" dirty="0" smtClean="0"/>
                        <a:t>examining products</a:t>
                      </a:r>
                      <a:endParaRPr lang="en-CA" sz="2800" dirty="0"/>
                    </a:p>
                  </a:txBody>
                  <a:tcPr/>
                </a:tc>
              </a:tr>
            </a:tbl>
          </a:graphicData>
        </a:graphic>
      </p:graphicFrame>
      <p:graphicFrame>
        <p:nvGraphicFramePr>
          <p:cNvPr id="3" name="Table 2"/>
          <p:cNvGraphicFramePr>
            <a:graphicFrameLocks noGrp="1"/>
          </p:cNvGraphicFramePr>
          <p:nvPr/>
        </p:nvGraphicFramePr>
        <p:xfrm>
          <a:off x="611560" y="1412776"/>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saying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sp>
        <p:nvSpPr>
          <p:cNvPr id="10" name="Left-Right Arrow 9"/>
          <p:cNvSpPr/>
          <p:nvPr/>
        </p:nvSpPr>
        <p:spPr>
          <a:xfrm rot="351851">
            <a:off x="2346454" y="3225009"/>
            <a:ext cx="1656184" cy="216024"/>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1" name="Left-Right Arrow 10"/>
          <p:cNvSpPr/>
          <p:nvPr/>
        </p:nvSpPr>
        <p:spPr>
          <a:xfrm rot="19880819">
            <a:off x="5071825" y="3076034"/>
            <a:ext cx="990645" cy="235353"/>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graphicFrame>
        <p:nvGraphicFramePr>
          <p:cNvPr id="12" name="Table 11"/>
          <p:cNvGraphicFramePr>
            <a:graphicFrameLocks noGrp="1"/>
          </p:cNvGraphicFramePr>
          <p:nvPr/>
        </p:nvGraphicFramePr>
        <p:xfrm>
          <a:off x="6084168" y="1397000"/>
          <a:ext cx="2448272" cy="3593555"/>
        </p:xfrm>
        <a:graphic>
          <a:graphicData uri="http://schemas.openxmlformats.org/drawingml/2006/table">
            <a:tbl>
              <a:tblPr firstRow="1" bandRow="1">
                <a:tableStyleId>{5C22544A-7EE6-4342-B048-85BDC9FD1C3A}</a:tableStyleId>
              </a:tblPr>
              <a:tblGrid>
                <a:gridCol w="2448272"/>
              </a:tblGrid>
              <a:tr h="590695">
                <a:tc>
                  <a:txBody>
                    <a:bodyPr/>
                    <a:lstStyle/>
                    <a:p>
                      <a:r>
                        <a:rPr lang="en-CA" dirty="0" smtClean="0"/>
                        <a:t>Teachers record what they notice</a:t>
                      </a:r>
                      <a:endParaRPr lang="en-CA" dirty="0"/>
                    </a:p>
                  </a:txBody>
                  <a:tcPr/>
                </a:tc>
              </a:tr>
              <a:tr h="590695">
                <a:tc>
                  <a:txBody>
                    <a:bodyPr/>
                    <a:lstStyle/>
                    <a:p>
                      <a:r>
                        <a:rPr lang="en-CA" sz="2800" dirty="0" smtClean="0"/>
                        <a:t>notes</a:t>
                      </a:r>
                      <a:endParaRPr lang="en-CA" sz="2800" dirty="0"/>
                    </a:p>
                  </a:txBody>
                  <a:tcPr/>
                </a:tc>
              </a:tr>
              <a:tr h="590695">
                <a:tc>
                  <a:txBody>
                    <a:bodyPr/>
                    <a:lstStyle/>
                    <a:p>
                      <a:r>
                        <a:rPr lang="en-CA" sz="2800" dirty="0" smtClean="0"/>
                        <a:t>checklist</a:t>
                      </a:r>
                      <a:endParaRPr lang="en-CA" sz="2800" dirty="0"/>
                    </a:p>
                  </a:txBody>
                  <a:tcPr/>
                </a:tc>
              </a:tr>
              <a:tr h="590695">
                <a:tc>
                  <a:txBody>
                    <a:bodyPr/>
                    <a:lstStyle/>
                    <a:p>
                      <a:r>
                        <a:rPr lang="en-CA" sz="2800" dirty="0" smtClean="0"/>
                        <a:t>rubric</a:t>
                      </a:r>
                      <a:endParaRPr lang="en-CA" sz="2800" dirty="0"/>
                    </a:p>
                  </a:txBody>
                  <a:tcPr/>
                </a:tc>
              </a:tr>
              <a:tr h="590695">
                <a:tc>
                  <a:txBody>
                    <a:bodyPr/>
                    <a:lstStyle/>
                    <a:p>
                      <a:r>
                        <a:rPr lang="en-CA" sz="2800" dirty="0" smtClean="0"/>
                        <a:t>retain</a:t>
                      </a:r>
                      <a:r>
                        <a:rPr lang="en-CA" sz="2800" baseline="0" dirty="0" smtClean="0"/>
                        <a:t> product</a:t>
                      </a:r>
                      <a:endParaRPr lang="en-CA" sz="2800" dirty="0"/>
                    </a:p>
                  </a:txBody>
                  <a:tcPr/>
                </a:tc>
              </a:tr>
              <a:tr h="590695">
                <a:tc>
                  <a:txBody>
                    <a:bodyPr/>
                    <a:lstStyle/>
                    <a:p>
                      <a:r>
                        <a:rPr lang="en-CA" sz="2800" dirty="0" smtClean="0"/>
                        <a:t>make recording</a:t>
                      </a:r>
                      <a:endParaRPr lang="en-CA" sz="2800" dirty="0"/>
                    </a:p>
                  </a:txBody>
                  <a:tcPr/>
                </a:tc>
              </a:tr>
            </a:tbl>
          </a:graphicData>
        </a:graphic>
      </p:graphicFrame>
      <p:sp>
        <p:nvSpPr>
          <p:cNvPr id="9" name="Left-Right Arrow 8"/>
          <p:cNvSpPr/>
          <p:nvPr/>
        </p:nvSpPr>
        <p:spPr>
          <a:xfrm rot="1743258">
            <a:off x="2360008" y="4177601"/>
            <a:ext cx="1656184" cy="216024"/>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3" name="Left-Right Arrow 12"/>
          <p:cNvSpPr/>
          <p:nvPr/>
        </p:nvSpPr>
        <p:spPr>
          <a:xfrm rot="317126">
            <a:off x="2346181" y="2424702"/>
            <a:ext cx="1656184" cy="216024"/>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4" name="Left-Right Arrow 13"/>
          <p:cNvSpPr/>
          <p:nvPr/>
        </p:nvSpPr>
        <p:spPr>
          <a:xfrm rot="17328805">
            <a:off x="4977294" y="3779630"/>
            <a:ext cx="1656184" cy="216024"/>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
        <p:nvSpPr>
          <p:cNvPr id="15" name="Left-Right Arrow 14"/>
          <p:cNvSpPr/>
          <p:nvPr/>
        </p:nvSpPr>
        <p:spPr>
          <a:xfrm rot="1302010">
            <a:off x="5375125" y="2641659"/>
            <a:ext cx="847240" cy="222088"/>
          </a:xfrm>
          <a:prstGeom prst="leftRightArrow">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 name="Straight Arrow Connector 5"/>
          <p:cNvCxnSpPr/>
          <p:nvPr/>
        </p:nvCxnSpPr>
        <p:spPr>
          <a:xfrm rot="5400000" flipH="1" flipV="1">
            <a:off x="-1440668" y="3392996"/>
            <a:ext cx="5616624" cy="7200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p:nvPr/>
        </p:nvCxnSpPr>
        <p:spPr>
          <a:xfrm flipV="1">
            <a:off x="899592" y="5805264"/>
            <a:ext cx="6400328" cy="838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rot="16200000">
            <a:off x="-690681" y="2715017"/>
            <a:ext cx="3168352" cy="707886"/>
          </a:xfrm>
          <a:prstGeom prst="rect">
            <a:avLst/>
          </a:prstGeom>
          <a:noFill/>
        </p:spPr>
        <p:txBody>
          <a:bodyPr wrap="square" rtlCol="0">
            <a:spAutoFit/>
          </a:bodyPr>
          <a:lstStyle/>
          <a:p>
            <a:r>
              <a:rPr lang="en-CA" sz="4000" dirty="0" smtClean="0"/>
              <a:t>Description</a:t>
            </a:r>
            <a:endParaRPr lang="en-CA" sz="4000" dirty="0"/>
          </a:p>
        </p:txBody>
      </p:sp>
      <p:sp>
        <p:nvSpPr>
          <p:cNvPr id="11" name="TextBox 10"/>
          <p:cNvSpPr txBox="1"/>
          <p:nvPr/>
        </p:nvSpPr>
        <p:spPr>
          <a:xfrm>
            <a:off x="3131840" y="5877272"/>
            <a:ext cx="3168352" cy="707886"/>
          </a:xfrm>
          <a:prstGeom prst="rect">
            <a:avLst/>
          </a:prstGeom>
          <a:noFill/>
        </p:spPr>
        <p:txBody>
          <a:bodyPr wrap="square" rtlCol="0">
            <a:spAutoFit/>
          </a:bodyPr>
          <a:lstStyle/>
          <a:p>
            <a:r>
              <a:rPr lang="en-CA" sz="4000" dirty="0" smtClean="0"/>
              <a:t>Judgement</a:t>
            </a:r>
            <a:endParaRPr lang="en-CA" sz="4000" dirty="0"/>
          </a:p>
        </p:txBody>
      </p:sp>
      <p:sp>
        <p:nvSpPr>
          <p:cNvPr id="13" name="Rounded Rectangle 12"/>
          <p:cNvSpPr/>
          <p:nvPr/>
        </p:nvSpPr>
        <p:spPr>
          <a:xfrm>
            <a:off x="6228184" y="1700808"/>
            <a:ext cx="15121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checklist</a:t>
            </a:r>
            <a:endParaRPr lang="en-CA" sz="2400" dirty="0"/>
          </a:p>
        </p:txBody>
      </p:sp>
      <p:sp>
        <p:nvSpPr>
          <p:cNvPr id="14" name="Rounded Rectangle 13"/>
          <p:cNvSpPr/>
          <p:nvPr/>
        </p:nvSpPr>
        <p:spPr>
          <a:xfrm>
            <a:off x="5796136" y="4149080"/>
            <a:ext cx="15121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rubric</a:t>
            </a:r>
            <a:endParaRPr lang="en-CA" sz="2400" dirty="0"/>
          </a:p>
        </p:txBody>
      </p:sp>
      <p:sp>
        <p:nvSpPr>
          <p:cNvPr id="15" name="Rounded Rectangle 14"/>
          <p:cNvSpPr/>
          <p:nvPr/>
        </p:nvSpPr>
        <p:spPr>
          <a:xfrm>
            <a:off x="3995936" y="2636912"/>
            <a:ext cx="15121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Retained product</a:t>
            </a:r>
            <a:endParaRPr lang="en-CA" sz="2400" dirty="0"/>
          </a:p>
        </p:txBody>
      </p:sp>
      <p:sp>
        <p:nvSpPr>
          <p:cNvPr id="16" name="Rounded Rectangle 15"/>
          <p:cNvSpPr/>
          <p:nvPr/>
        </p:nvSpPr>
        <p:spPr>
          <a:xfrm>
            <a:off x="2051720" y="3861048"/>
            <a:ext cx="15121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recording</a:t>
            </a:r>
            <a:endParaRPr lang="en-CA" sz="2400" dirty="0"/>
          </a:p>
        </p:txBody>
      </p:sp>
      <p:sp>
        <p:nvSpPr>
          <p:cNvPr id="17" name="Rounded Rectangle 16"/>
          <p:cNvSpPr/>
          <p:nvPr/>
        </p:nvSpPr>
        <p:spPr>
          <a:xfrm>
            <a:off x="1763688" y="1484784"/>
            <a:ext cx="1512168" cy="10081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2400" dirty="0" smtClean="0"/>
              <a:t>notes</a:t>
            </a:r>
            <a:endParaRPr lang="en-CA" sz="2400" dirty="0"/>
          </a:p>
        </p:txBody>
      </p:sp>
      <p:sp>
        <p:nvSpPr>
          <p:cNvPr id="18" name="TextBox 17"/>
          <p:cNvSpPr txBox="1"/>
          <p:nvPr/>
        </p:nvSpPr>
        <p:spPr>
          <a:xfrm>
            <a:off x="1691680" y="332656"/>
            <a:ext cx="6984776" cy="830997"/>
          </a:xfrm>
          <a:prstGeom prst="rect">
            <a:avLst/>
          </a:prstGeom>
          <a:noFill/>
        </p:spPr>
        <p:txBody>
          <a:bodyPr wrap="square" rtlCol="0">
            <a:spAutoFit/>
          </a:bodyPr>
          <a:lstStyle/>
          <a:p>
            <a:r>
              <a:rPr lang="en-CA" sz="4800" dirty="0" smtClean="0"/>
              <a:t>Synthesizing the Evidence</a:t>
            </a:r>
            <a:endParaRPr lang="en-CA" sz="4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500" fill="hold"/>
                                        <p:tgtEl>
                                          <p:spTgt spid="13"/>
                                        </p:tgtEl>
                                      </p:cBhvr>
                                      <p:by x="150000" y="150000"/>
                                    </p:animScale>
                                  </p:childTnLst>
                                </p:cTn>
                              </p:par>
                            </p:childTnLst>
                          </p:cTn>
                        </p:par>
                      </p:childTnLst>
                    </p:cTn>
                  </p:par>
                  <p:par>
                    <p:cTn id="7" fill="hold">
                      <p:stCondLst>
                        <p:cond delay="indefinite"/>
                      </p:stCondLst>
                      <p:childTnLst>
                        <p:par>
                          <p:cTn id="8" fill="hold">
                            <p:stCondLst>
                              <p:cond delay="0"/>
                            </p:stCondLst>
                            <p:childTnLst>
                              <p:par>
                                <p:cTn id="9" presetID="6" presetClass="emph" presetSubtype="0" fill="hold" grpId="0" nodeType="clickEffect">
                                  <p:stCondLst>
                                    <p:cond delay="0"/>
                                  </p:stCondLst>
                                  <p:childTnLst>
                                    <p:animScale>
                                      <p:cBhvr>
                                        <p:cTn id="10" dur="500" fill="hold"/>
                                        <p:tgtEl>
                                          <p:spTgt spid="1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9512" y="476672"/>
            <a:ext cx="8748464" cy="707886"/>
          </a:xfrm>
          <a:prstGeom prst="rect">
            <a:avLst/>
          </a:prstGeom>
          <a:noFill/>
        </p:spPr>
        <p:txBody>
          <a:bodyPr wrap="square" rtlCol="0">
            <a:spAutoFit/>
          </a:bodyPr>
          <a:lstStyle/>
          <a:p>
            <a:pPr algn="ctr"/>
            <a:r>
              <a:rPr lang="en-CA" sz="4000" dirty="0" smtClean="0"/>
              <a:t>Diversified Assessment</a:t>
            </a:r>
            <a:endParaRPr lang="en-CA" sz="4000" dirty="0"/>
          </a:p>
        </p:txBody>
      </p:sp>
      <p:graphicFrame>
        <p:nvGraphicFramePr>
          <p:cNvPr id="5" name="Table 4"/>
          <p:cNvGraphicFramePr>
            <a:graphicFrameLocks noGrp="1"/>
          </p:cNvGraphicFramePr>
          <p:nvPr/>
        </p:nvGraphicFramePr>
        <p:xfrm>
          <a:off x="683568" y="1772816"/>
          <a:ext cx="2543944" cy="3544170"/>
        </p:xfrm>
        <a:graphic>
          <a:graphicData uri="http://schemas.openxmlformats.org/drawingml/2006/table">
            <a:tbl>
              <a:tblPr firstRow="1" bandRow="1">
                <a:tableStyleId>{5C22544A-7EE6-4342-B048-85BDC9FD1C3A}</a:tableStyleId>
              </a:tblPr>
              <a:tblGrid>
                <a:gridCol w="2543944"/>
              </a:tblGrid>
              <a:tr h="708834">
                <a:tc>
                  <a:txBody>
                    <a:bodyPr/>
                    <a:lstStyle/>
                    <a:p>
                      <a:pPr algn="ctr"/>
                      <a:r>
                        <a:rPr lang="en-CA" dirty="0" smtClean="0"/>
                        <a:t>Students demonstrate their learning by</a:t>
                      </a:r>
                      <a:endParaRPr lang="en-CA" dirty="0"/>
                    </a:p>
                  </a:txBody>
                  <a:tcPr/>
                </a:tc>
              </a:tr>
              <a:tr h="708834">
                <a:tc>
                  <a:txBody>
                    <a:bodyPr/>
                    <a:lstStyle/>
                    <a:p>
                      <a:pPr algn="ctr"/>
                      <a:r>
                        <a:rPr lang="en-CA" sz="2800" dirty="0" smtClean="0"/>
                        <a:t>doing</a:t>
                      </a:r>
                      <a:endParaRPr lang="en-CA" sz="2800" dirty="0"/>
                    </a:p>
                  </a:txBody>
                  <a:tcPr/>
                </a:tc>
              </a:tr>
              <a:tr h="708834">
                <a:tc>
                  <a:txBody>
                    <a:bodyPr/>
                    <a:lstStyle/>
                    <a:p>
                      <a:pPr algn="ctr"/>
                      <a:r>
                        <a:rPr lang="en-CA" sz="2800" dirty="0" smtClean="0"/>
                        <a:t>saying</a:t>
                      </a:r>
                      <a:endParaRPr lang="en-CA" sz="2800" dirty="0"/>
                    </a:p>
                  </a:txBody>
                  <a:tcPr/>
                </a:tc>
              </a:tr>
              <a:tr h="708834">
                <a:tc>
                  <a:txBody>
                    <a:bodyPr/>
                    <a:lstStyle/>
                    <a:p>
                      <a:pPr algn="ctr"/>
                      <a:r>
                        <a:rPr lang="en-CA" sz="2800" dirty="0" smtClean="0"/>
                        <a:t>making</a:t>
                      </a:r>
                      <a:endParaRPr lang="en-CA" sz="2800" dirty="0"/>
                    </a:p>
                  </a:txBody>
                  <a:tcPr/>
                </a:tc>
              </a:tr>
              <a:tr h="708834">
                <a:tc>
                  <a:txBody>
                    <a:bodyPr/>
                    <a:lstStyle/>
                    <a:p>
                      <a:pPr algn="ctr"/>
                      <a:r>
                        <a:rPr lang="en-CA" sz="2800" dirty="0" smtClean="0"/>
                        <a:t>writing</a:t>
                      </a:r>
                      <a:endParaRPr lang="en-CA" sz="2800" dirty="0"/>
                    </a:p>
                  </a:txBody>
                  <a:tcPr/>
                </a:tc>
              </a:tr>
            </a:tbl>
          </a:graphicData>
        </a:graphic>
      </p:graphicFrame>
      <p:sp>
        <p:nvSpPr>
          <p:cNvPr id="7" name="TextBox 6"/>
          <p:cNvSpPr txBox="1"/>
          <p:nvPr/>
        </p:nvSpPr>
        <p:spPr>
          <a:xfrm>
            <a:off x="3491880" y="2276872"/>
            <a:ext cx="5328592" cy="2554545"/>
          </a:xfrm>
          <a:prstGeom prst="rect">
            <a:avLst/>
          </a:prstGeom>
          <a:noFill/>
        </p:spPr>
        <p:txBody>
          <a:bodyPr wrap="square" rtlCol="0">
            <a:spAutoFit/>
          </a:bodyPr>
          <a:lstStyle/>
          <a:p>
            <a:pPr marL="292100" indent="-292100">
              <a:buFont typeface="Arial" pitchFamily="34" charset="0"/>
              <a:buChar char="•"/>
            </a:pPr>
            <a:r>
              <a:rPr lang="en-US" sz="3200" dirty="0" smtClean="0"/>
              <a:t>Students use their strengths</a:t>
            </a:r>
          </a:p>
          <a:p>
            <a:pPr marL="292100" indent="-292100"/>
            <a:endParaRPr lang="en-US" sz="3200" dirty="0" smtClean="0"/>
          </a:p>
          <a:p>
            <a:pPr marL="292100" indent="-292100">
              <a:buFont typeface="Arial" pitchFamily="34" charset="0"/>
              <a:buChar char="•"/>
            </a:pPr>
            <a:r>
              <a:rPr lang="en-US" sz="3200" dirty="0" smtClean="0"/>
              <a:t>Helpful assessments</a:t>
            </a:r>
          </a:p>
          <a:p>
            <a:pPr marL="292100" indent="-292100"/>
            <a:endParaRPr lang="en-US" sz="3200" dirty="0" smtClean="0"/>
          </a:p>
          <a:p>
            <a:pPr marL="292100" indent="-292100">
              <a:buFont typeface="Arial" pitchFamily="34" charset="0"/>
              <a:buChar char="•"/>
            </a:pPr>
            <a:r>
              <a:rPr lang="en-US" sz="3200" dirty="0" smtClean="0"/>
              <a:t>Match to program of studies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7"/>
          <p:cNvSpPr txBox="1">
            <a:spLocks noChangeArrowheads="1"/>
          </p:cNvSpPr>
          <p:nvPr/>
        </p:nvSpPr>
        <p:spPr bwMode="auto">
          <a:xfrm>
            <a:off x="1259632" y="3284984"/>
            <a:ext cx="6624736" cy="1569660"/>
          </a:xfrm>
          <a:prstGeom prst="rect">
            <a:avLst/>
          </a:prstGeom>
          <a:solidFill>
            <a:schemeClr val="accent1">
              <a:lumMod val="40000"/>
              <a:lumOff val="60000"/>
            </a:schemeClr>
          </a:solidFill>
          <a:ln w="12700">
            <a:solidFill>
              <a:schemeClr val="tx1"/>
            </a:solidFill>
            <a:miter lim="800000"/>
            <a:headEnd/>
            <a:tailEnd/>
          </a:ln>
          <a:effectLst/>
        </p:spPr>
        <p:txBody>
          <a:bodyPr wrap="square">
            <a:spAutoFit/>
          </a:bodyPr>
          <a:lstStyle/>
          <a:p>
            <a:pPr>
              <a:spcBef>
                <a:spcPct val="50000"/>
              </a:spcBef>
            </a:pPr>
            <a:r>
              <a:rPr lang="en-US" sz="3200" dirty="0" smtClean="0"/>
              <a:t>Teacher is open and flexible to students demonstrating their learning in different ways</a:t>
            </a:r>
            <a:endParaRPr lang="en-US" sz="3200" dirty="0"/>
          </a:p>
        </p:txBody>
      </p:sp>
      <p:sp>
        <p:nvSpPr>
          <p:cNvPr id="6" name="TextBox 5"/>
          <p:cNvSpPr txBox="1"/>
          <p:nvPr/>
        </p:nvSpPr>
        <p:spPr>
          <a:xfrm>
            <a:off x="179512" y="476672"/>
            <a:ext cx="8748464" cy="769441"/>
          </a:xfrm>
          <a:prstGeom prst="rect">
            <a:avLst/>
          </a:prstGeom>
          <a:noFill/>
        </p:spPr>
        <p:txBody>
          <a:bodyPr wrap="square" rtlCol="0">
            <a:spAutoFit/>
          </a:bodyPr>
          <a:lstStyle/>
          <a:p>
            <a:pPr algn="ctr"/>
            <a:r>
              <a:rPr lang="en-CA" sz="4400" dirty="0" smtClean="0"/>
              <a:t>Diversifying an assessment plan</a:t>
            </a:r>
            <a:endParaRPr lang="en-CA" sz="4400" dirty="0"/>
          </a:p>
        </p:txBody>
      </p:sp>
      <p:sp>
        <p:nvSpPr>
          <p:cNvPr id="5" name="TextBox 4"/>
          <p:cNvSpPr txBox="1"/>
          <p:nvPr/>
        </p:nvSpPr>
        <p:spPr>
          <a:xfrm>
            <a:off x="3491880" y="1844824"/>
            <a:ext cx="2088232" cy="707886"/>
          </a:xfrm>
          <a:prstGeom prst="rect">
            <a:avLst/>
          </a:prstGeom>
          <a:noFill/>
        </p:spPr>
        <p:txBody>
          <a:bodyPr wrap="square" rtlCol="0">
            <a:spAutoFit/>
          </a:bodyPr>
          <a:lstStyle/>
          <a:p>
            <a:pPr algn="ctr"/>
            <a:r>
              <a:rPr lang="en-US" sz="4000" dirty="0" smtClean="0"/>
              <a:t>Level 1</a:t>
            </a:r>
            <a:endParaRPr lang="en-US" sz="40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475656" y="3068960"/>
            <a:ext cx="6624736" cy="1077218"/>
          </a:xfrm>
          <a:prstGeom prst="rect">
            <a:avLst/>
          </a:prstGeom>
          <a:solidFill>
            <a:schemeClr val="accent1">
              <a:lumMod val="40000"/>
              <a:lumOff val="60000"/>
            </a:schemeClr>
          </a:solidFill>
          <a:ln w="12700">
            <a:solidFill>
              <a:schemeClr val="tx1"/>
            </a:solidFill>
            <a:miter lim="800000"/>
            <a:headEnd/>
            <a:tailEnd/>
          </a:ln>
          <a:effectLst/>
        </p:spPr>
        <p:txBody>
          <a:bodyPr wrap="square">
            <a:spAutoFit/>
          </a:bodyPr>
          <a:lstStyle/>
          <a:p>
            <a:pPr>
              <a:spcBef>
                <a:spcPct val="50000"/>
              </a:spcBef>
            </a:pPr>
            <a:r>
              <a:rPr lang="en-US" sz="3200" dirty="0" smtClean="0"/>
              <a:t>Teacher rotates the whole class through varied assessment methods</a:t>
            </a:r>
            <a:endParaRPr lang="en-US" sz="3200" dirty="0"/>
          </a:p>
        </p:txBody>
      </p:sp>
      <p:sp>
        <p:nvSpPr>
          <p:cNvPr id="7" name="TextBox 6"/>
          <p:cNvSpPr txBox="1"/>
          <p:nvPr/>
        </p:nvSpPr>
        <p:spPr>
          <a:xfrm>
            <a:off x="3491880" y="1844824"/>
            <a:ext cx="2088232" cy="707886"/>
          </a:xfrm>
          <a:prstGeom prst="rect">
            <a:avLst/>
          </a:prstGeom>
          <a:noFill/>
        </p:spPr>
        <p:txBody>
          <a:bodyPr wrap="square" rtlCol="0">
            <a:spAutoFit/>
          </a:bodyPr>
          <a:lstStyle/>
          <a:p>
            <a:pPr algn="ctr"/>
            <a:r>
              <a:rPr lang="en-US" sz="4000" dirty="0" smtClean="0"/>
              <a:t>Level 2</a:t>
            </a:r>
            <a:endParaRPr lang="en-US" sz="4000" dirty="0"/>
          </a:p>
        </p:txBody>
      </p:sp>
      <p:sp>
        <p:nvSpPr>
          <p:cNvPr id="8" name="TextBox 7"/>
          <p:cNvSpPr txBox="1"/>
          <p:nvPr/>
        </p:nvSpPr>
        <p:spPr>
          <a:xfrm>
            <a:off x="179512" y="476672"/>
            <a:ext cx="8748464" cy="769441"/>
          </a:xfrm>
          <a:prstGeom prst="rect">
            <a:avLst/>
          </a:prstGeom>
          <a:noFill/>
        </p:spPr>
        <p:txBody>
          <a:bodyPr wrap="square" rtlCol="0">
            <a:spAutoFit/>
          </a:bodyPr>
          <a:lstStyle/>
          <a:p>
            <a:pPr algn="ctr"/>
            <a:r>
              <a:rPr lang="en-CA" sz="4400" dirty="0" smtClean="0"/>
              <a:t>Diversifying an assessment plan</a:t>
            </a:r>
            <a:endParaRPr lang="en-CA" sz="44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7584" y="620688"/>
            <a:ext cx="7704856" cy="923330"/>
          </a:xfrm>
          <a:prstGeom prst="rect">
            <a:avLst/>
          </a:prstGeom>
          <a:noFill/>
        </p:spPr>
        <p:txBody>
          <a:bodyPr wrap="square" rtlCol="0">
            <a:spAutoFit/>
          </a:bodyPr>
          <a:lstStyle/>
          <a:p>
            <a:pPr>
              <a:defRPr/>
            </a:pPr>
            <a:r>
              <a:rPr lang="en-US" sz="5400" dirty="0" smtClean="0"/>
              <a:t>Assessment is </a:t>
            </a:r>
            <a:r>
              <a:rPr lang="en-US" sz="5400" b="1" dirty="0" smtClean="0"/>
              <a:t>not</a:t>
            </a:r>
            <a:r>
              <a:rPr lang="en-US" sz="5400" dirty="0" smtClean="0"/>
              <a:t>…</a:t>
            </a:r>
            <a:endParaRPr lang="en-US" sz="5400" b="1" dirty="0" smtClean="0"/>
          </a:p>
        </p:txBody>
      </p:sp>
      <p:pic>
        <p:nvPicPr>
          <p:cNvPr id="1026" name="Picture 2" descr="C:\Users\david.harvey\AppData\Local\Microsoft\Windows\Temporary Internet Files\Content.IE5\G20A5ACI\MC900389806[1].wmf"/>
          <p:cNvPicPr>
            <a:picLocks noChangeAspect="1" noChangeArrowheads="1"/>
          </p:cNvPicPr>
          <p:nvPr/>
        </p:nvPicPr>
        <p:blipFill>
          <a:blip r:embed="rId3" cstate="print"/>
          <a:srcRect/>
          <a:stretch>
            <a:fillRect/>
          </a:stretch>
        </p:blipFill>
        <p:spPr bwMode="auto">
          <a:xfrm>
            <a:off x="2771800" y="1556792"/>
            <a:ext cx="3841644" cy="3537740"/>
          </a:xfrm>
          <a:prstGeom prst="rect">
            <a:avLst/>
          </a:prstGeom>
          <a:noFill/>
        </p:spPr>
      </p:pic>
      <p:sp>
        <p:nvSpPr>
          <p:cNvPr id="4" name="TextBox 3"/>
          <p:cNvSpPr txBox="1"/>
          <p:nvPr/>
        </p:nvSpPr>
        <p:spPr>
          <a:xfrm>
            <a:off x="1691680" y="5445224"/>
            <a:ext cx="6048672" cy="923330"/>
          </a:xfrm>
          <a:prstGeom prst="rect">
            <a:avLst/>
          </a:prstGeom>
          <a:noFill/>
        </p:spPr>
        <p:txBody>
          <a:bodyPr wrap="square" rtlCol="0">
            <a:spAutoFit/>
          </a:bodyPr>
          <a:lstStyle/>
          <a:p>
            <a:r>
              <a:rPr lang="en-US" sz="5400" dirty="0" smtClean="0"/>
              <a:t>…an accounting task</a:t>
            </a:r>
            <a:endParaRPr lang="en-CA" sz="5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7"/>
          <p:cNvSpPr txBox="1">
            <a:spLocks noChangeArrowheads="1"/>
          </p:cNvSpPr>
          <p:nvPr/>
        </p:nvSpPr>
        <p:spPr bwMode="auto">
          <a:xfrm>
            <a:off x="1475656" y="3068960"/>
            <a:ext cx="6624736" cy="1077218"/>
          </a:xfrm>
          <a:prstGeom prst="rect">
            <a:avLst/>
          </a:prstGeom>
          <a:solidFill>
            <a:schemeClr val="accent1">
              <a:lumMod val="40000"/>
              <a:lumOff val="60000"/>
            </a:schemeClr>
          </a:solidFill>
          <a:ln w="12700">
            <a:solidFill>
              <a:schemeClr val="tx1"/>
            </a:solidFill>
            <a:miter lim="800000"/>
            <a:headEnd/>
            <a:tailEnd/>
          </a:ln>
          <a:effectLst/>
        </p:spPr>
        <p:txBody>
          <a:bodyPr wrap="square">
            <a:spAutoFit/>
          </a:bodyPr>
          <a:lstStyle/>
          <a:p>
            <a:pPr>
              <a:spcBef>
                <a:spcPct val="50000"/>
              </a:spcBef>
            </a:pPr>
            <a:r>
              <a:rPr lang="en-US" sz="3200" dirty="0" smtClean="0"/>
              <a:t>Teacher customizes assessment methods to students’ learning needs.</a:t>
            </a:r>
            <a:endParaRPr lang="en-US" sz="3200" dirty="0"/>
          </a:p>
        </p:txBody>
      </p:sp>
      <p:sp>
        <p:nvSpPr>
          <p:cNvPr id="7" name="TextBox 6"/>
          <p:cNvSpPr txBox="1"/>
          <p:nvPr/>
        </p:nvSpPr>
        <p:spPr>
          <a:xfrm>
            <a:off x="3491880" y="1844824"/>
            <a:ext cx="2088232" cy="707886"/>
          </a:xfrm>
          <a:prstGeom prst="rect">
            <a:avLst/>
          </a:prstGeom>
          <a:noFill/>
        </p:spPr>
        <p:txBody>
          <a:bodyPr wrap="square" rtlCol="0">
            <a:spAutoFit/>
          </a:bodyPr>
          <a:lstStyle/>
          <a:p>
            <a:pPr algn="ctr"/>
            <a:r>
              <a:rPr lang="en-US" sz="4000" dirty="0" smtClean="0"/>
              <a:t>Level 3</a:t>
            </a:r>
            <a:endParaRPr lang="en-US" sz="4000" dirty="0"/>
          </a:p>
        </p:txBody>
      </p:sp>
      <p:sp>
        <p:nvSpPr>
          <p:cNvPr id="5" name="TextBox 4"/>
          <p:cNvSpPr txBox="1"/>
          <p:nvPr/>
        </p:nvSpPr>
        <p:spPr>
          <a:xfrm>
            <a:off x="179512" y="476672"/>
            <a:ext cx="8748464" cy="769441"/>
          </a:xfrm>
          <a:prstGeom prst="rect">
            <a:avLst/>
          </a:prstGeom>
          <a:noFill/>
        </p:spPr>
        <p:txBody>
          <a:bodyPr wrap="square" rtlCol="0">
            <a:spAutoFit/>
          </a:bodyPr>
          <a:lstStyle/>
          <a:p>
            <a:pPr algn="ctr"/>
            <a:r>
              <a:rPr lang="en-CA" sz="4400" dirty="0" smtClean="0"/>
              <a:t>Diversifying an assessment plan</a:t>
            </a:r>
            <a:endParaRPr lang="en-CA" sz="4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83568" y="4149080"/>
            <a:ext cx="8208912" cy="1569660"/>
          </a:xfrm>
          <a:prstGeom prst="rect">
            <a:avLst/>
          </a:prstGeom>
          <a:noFill/>
        </p:spPr>
        <p:txBody>
          <a:bodyPr wrap="square" rtlCol="0">
            <a:spAutoFit/>
          </a:bodyPr>
          <a:lstStyle/>
          <a:p>
            <a:r>
              <a:rPr lang="en-US" sz="3200" b="1" dirty="0" smtClean="0"/>
              <a:t>Goal</a:t>
            </a:r>
            <a:r>
              <a:rPr lang="en-US" sz="3200" dirty="0" smtClean="0"/>
              <a:t>: To collect the </a:t>
            </a:r>
            <a:r>
              <a:rPr lang="en-US" sz="3200" b="1" i="1" dirty="0" smtClean="0"/>
              <a:t>evidence</a:t>
            </a:r>
            <a:r>
              <a:rPr lang="en-US" sz="3200" dirty="0" smtClean="0"/>
              <a:t> that supports the </a:t>
            </a:r>
            <a:r>
              <a:rPr lang="en-US" sz="3200" b="1" i="1" dirty="0" smtClean="0"/>
              <a:t>highest</a:t>
            </a:r>
            <a:r>
              <a:rPr lang="en-US" sz="3200" dirty="0" smtClean="0"/>
              <a:t> claims that can </a:t>
            </a:r>
            <a:r>
              <a:rPr lang="en-US" sz="3200" b="1" i="1" dirty="0" smtClean="0"/>
              <a:t>reasonably</a:t>
            </a:r>
            <a:r>
              <a:rPr lang="en-US" sz="3200" dirty="0" smtClean="0"/>
              <a:t> be made about a student’s learning</a:t>
            </a:r>
            <a:endParaRPr lang="en-US" sz="3200" dirty="0"/>
          </a:p>
        </p:txBody>
      </p:sp>
      <p:sp>
        <p:nvSpPr>
          <p:cNvPr id="4" name="TextBox 3"/>
          <p:cNvSpPr txBox="1"/>
          <p:nvPr/>
        </p:nvSpPr>
        <p:spPr>
          <a:xfrm>
            <a:off x="971600" y="548680"/>
            <a:ext cx="4392488" cy="1754326"/>
          </a:xfrm>
          <a:prstGeom prst="rect">
            <a:avLst/>
          </a:prstGeom>
          <a:noFill/>
        </p:spPr>
        <p:txBody>
          <a:bodyPr wrap="square" rtlCol="0">
            <a:spAutoFit/>
          </a:bodyPr>
          <a:lstStyle/>
          <a:p>
            <a:r>
              <a:rPr lang="en-US" sz="5400" dirty="0" smtClean="0"/>
              <a:t>Assessment</a:t>
            </a:r>
            <a:r>
              <a:rPr lang="en-US" sz="5400" b="1" dirty="0" smtClean="0"/>
              <a:t> is</a:t>
            </a:r>
          </a:p>
          <a:p>
            <a:endParaRPr lang="en-US" sz="5400" dirty="0"/>
          </a:p>
        </p:txBody>
      </p:sp>
      <p:pic>
        <p:nvPicPr>
          <p:cNvPr id="2050" name="Picture 2" descr="C:\Users\david.harvey\AppData\Local\Microsoft\Windows\Temporary Internet Files\Content.IE5\V8ZPJZF2\MC900318412[1].wmf"/>
          <p:cNvPicPr>
            <a:picLocks noChangeAspect="1" noChangeArrowheads="1"/>
          </p:cNvPicPr>
          <p:nvPr/>
        </p:nvPicPr>
        <p:blipFill>
          <a:blip r:embed="rId3" cstate="print"/>
          <a:srcRect/>
          <a:stretch>
            <a:fillRect/>
          </a:stretch>
        </p:blipFill>
        <p:spPr bwMode="auto">
          <a:xfrm>
            <a:off x="5436096" y="764704"/>
            <a:ext cx="1828800" cy="1828800"/>
          </a:xfrm>
          <a:prstGeom prst="rect">
            <a:avLst/>
          </a:prstGeom>
          <a:noFill/>
        </p:spPr>
      </p:pic>
      <p:sp>
        <p:nvSpPr>
          <p:cNvPr id="6" name="TextBox 5"/>
          <p:cNvSpPr txBox="1"/>
          <p:nvPr/>
        </p:nvSpPr>
        <p:spPr>
          <a:xfrm>
            <a:off x="971600" y="2636912"/>
            <a:ext cx="6912768" cy="923330"/>
          </a:xfrm>
          <a:prstGeom prst="rect">
            <a:avLst/>
          </a:prstGeom>
          <a:noFill/>
        </p:spPr>
        <p:txBody>
          <a:bodyPr wrap="square" rtlCol="0">
            <a:spAutoFit/>
          </a:bodyPr>
          <a:lstStyle/>
          <a:p>
            <a:r>
              <a:rPr lang="en-US" sz="5400" dirty="0" smtClean="0"/>
              <a:t>an investigative process</a:t>
            </a:r>
            <a:endParaRPr lang="en-CA" sz="5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fade">
                                      <p:cBhvr>
                                        <p:cTn id="7" dur="10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7" presetClass="entr" presetSubtype="0" fill="hold" nodeType="clickEffect">
                                  <p:stCondLst>
                                    <p:cond delay="0"/>
                                  </p:stCondLst>
                                  <p:iterate type="lt">
                                    <p:tmPct val="50000"/>
                                  </p:iterate>
                                  <p:childTnLst>
                                    <p:set>
                                      <p:cBhvr>
                                        <p:cTn id="16" dur="1" fill="hold">
                                          <p:stCondLst>
                                            <p:cond delay="0"/>
                                          </p:stCondLst>
                                        </p:cTn>
                                        <p:tgtEl>
                                          <p:spTgt spid="5">
                                            <p:txEl>
                                              <p:pRg st="0" end="0"/>
                                            </p:txEl>
                                          </p:spTgt>
                                        </p:tgtEl>
                                        <p:attrNameLst>
                                          <p:attrName>style.visibility</p:attrName>
                                        </p:attrNameLst>
                                      </p:cBhvr>
                                      <p:to>
                                        <p:strVal val="visible"/>
                                      </p:to>
                                    </p:set>
                                    <p:anim calcmode="discrete" valueType="clr">
                                      <p:cBhvr override="childStyle">
                                        <p:cTn id="17" dur="80"/>
                                        <p:tgtEl>
                                          <p:spTgt spid="5">
                                            <p:txEl>
                                              <p:pRg st="0" end="0"/>
                                            </p:txEl>
                                          </p:spTgt>
                                        </p:tgtEl>
                                        <p:attrNameLst>
                                          <p:attrName>style.color</p:attrName>
                                        </p:attrNameLst>
                                      </p:cBhvr>
                                      <p:tavLst>
                                        <p:tav tm="0">
                                          <p:val>
                                            <p:clrVal>
                                              <a:schemeClr val="accent2"/>
                                            </p:clrVal>
                                          </p:val>
                                        </p:tav>
                                        <p:tav tm="50000">
                                          <p:val>
                                            <p:clrVal>
                                              <a:schemeClr val="hlink"/>
                                            </p:clrVal>
                                          </p:val>
                                        </p:tav>
                                      </p:tavLst>
                                    </p:anim>
                                    <p:anim calcmode="discrete" valueType="clr">
                                      <p:cBhvr>
                                        <p:cTn id="18" dur="80"/>
                                        <p:tgtEl>
                                          <p:spTgt spid="5">
                                            <p:txEl>
                                              <p:pRg st="0" end="0"/>
                                            </p:txEl>
                                          </p:spTgt>
                                        </p:tgtEl>
                                        <p:attrNameLst>
                                          <p:attrName>fillcolor</p:attrName>
                                        </p:attrNameLst>
                                      </p:cBhvr>
                                      <p:tavLst>
                                        <p:tav tm="0">
                                          <p:val>
                                            <p:clrVal>
                                              <a:schemeClr val="accent2"/>
                                            </p:clrVal>
                                          </p:val>
                                        </p:tav>
                                        <p:tav tm="50000">
                                          <p:val>
                                            <p:clrVal>
                                              <a:schemeClr val="hlink"/>
                                            </p:clrVal>
                                          </p:val>
                                        </p:tav>
                                      </p:tavLst>
                                    </p:anim>
                                    <p:set>
                                      <p:cBhvr>
                                        <p:cTn id="19" dur="80"/>
                                        <p:tgtEl>
                                          <p:spTgt spid="5">
                                            <p:txEl>
                                              <p:pRg st="0" end="0"/>
                                            </p:txEl>
                                          </p:spTgt>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2" name="Text Box 6"/>
          <p:cNvSpPr txBox="1">
            <a:spLocks noChangeArrowheads="1"/>
          </p:cNvSpPr>
          <p:nvPr/>
        </p:nvSpPr>
        <p:spPr bwMode="auto">
          <a:xfrm>
            <a:off x="323528" y="1916832"/>
            <a:ext cx="7920880" cy="3046988"/>
          </a:xfrm>
          <a:prstGeom prst="rect">
            <a:avLst/>
          </a:prstGeom>
          <a:noFill/>
          <a:ln w="9525">
            <a:noFill/>
            <a:miter lim="800000"/>
            <a:headEnd/>
            <a:tailEnd/>
          </a:ln>
          <a:effectLst/>
        </p:spPr>
        <p:txBody>
          <a:bodyPr wrap="square">
            <a:spAutoFit/>
          </a:bodyPr>
          <a:lstStyle/>
          <a:p>
            <a:pPr>
              <a:spcBef>
                <a:spcPct val="50000"/>
              </a:spcBef>
            </a:pPr>
            <a:r>
              <a:rPr lang="en-US" sz="4800" dirty="0" smtClean="0"/>
              <a:t>Assessment is the process of </a:t>
            </a:r>
            <a:r>
              <a:rPr lang="en-US" sz="4800" b="1" dirty="0" smtClean="0"/>
              <a:t>collecting</a:t>
            </a:r>
            <a:r>
              <a:rPr lang="en-US" sz="4800" dirty="0" smtClean="0"/>
              <a:t> and </a:t>
            </a:r>
            <a:r>
              <a:rPr lang="en-US" sz="4800" b="1" dirty="0" smtClean="0"/>
              <a:t>interpreting</a:t>
            </a:r>
            <a:r>
              <a:rPr lang="en-US" sz="4800" dirty="0" smtClean="0"/>
              <a:t> information about a student’s learning</a:t>
            </a:r>
          </a:p>
        </p:txBody>
      </p:sp>
      <p:sp>
        <p:nvSpPr>
          <p:cNvPr id="4" name="TextBox 3"/>
          <p:cNvSpPr txBox="1"/>
          <p:nvPr/>
        </p:nvSpPr>
        <p:spPr>
          <a:xfrm>
            <a:off x="467544" y="548680"/>
            <a:ext cx="6984776" cy="1107996"/>
          </a:xfrm>
          <a:prstGeom prst="rect">
            <a:avLst/>
          </a:prstGeom>
          <a:noFill/>
        </p:spPr>
        <p:txBody>
          <a:bodyPr wrap="square" rtlCol="0">
            <a:spAutoFit/>
          </a:bodyPr>
          <a:lstStyle/>
          <a:p>
            <a:r>
              <a:rPr lang="en-CA" sz="6600" dirty="0" smtClean="0"/>
              <a:t>Definition</a:t>
            </a:r>
            <a:endParaRPr lang="en-CA" sz="6600" dirty="0"/>
          </a:p>
        </p:txBody>
      </p:sp>
      <p:sp>
        <p:nvSpPr>
          <p:cNvPr id="7" name="Line Callout 1 6"/>
          <p:cNvSpPr/>
          <p:nvPr/>
        </p:nvSpPr>
        <p:spPr>
          <a:xfrm>
            <a:off x="4932040" y="476672"/>
            <a:ext cx="3600400" cy="936104"/>
          </a:xfrm>
          <a:prstGeom prst="borderCallout1">
            <a:avLst>
              <a:gd name="adj1" fmla="val 20494"/>
              <a:gd name="adj2" fmla="val 101268"/>
              <a:gd name="adj3" fmla="val 192738"/>
              <a:gd name="adj4" fmla="val 763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t>demonstrating,</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1" name="Text Box 5"/>
          <p:cNvSpPr txBox="1">
            <a:spLocks noChangeArrowheads="1"/>
          </p:cNvSpPr>
          <p:nvPr/>
        </p:nvSpPr>
        <p:spPr bwMode="auto">
          <a:xfrm>
            <a:off x="1043608" y="476672"/>
            <a:ext cx="7439744" cy="1938992"/>
          </a:xfrm>
          <a:prstGeom prst="rect">
            <a:avLst/>
          </a:prstGeom>
          <a:noFill/>
          <a:ln w="9525">
            <a:noFill/>
            <a:miter lim="800000"/>
            <a:headEnd/>
            <a:tailEnd/>
          </a:ln>
          <a:effectLst/>
        </p:spPr>
        <p:txBody>
          <a:bodyPr wrap="square">
            <a:spAutoFit/>
          </a:bodyPr>
          <a:lstStyle/>
          <a:p>
            <a:r>
              <a:rPr lang="en-US" sz="4000" b="1" dirty="0" smtClean="0"/>
              <a:t>demonstrating, collecting and interpreting information about a student’s learning</a:t>
            </a:r>
            <a:endParaRPr lang="en-US" sz="4000" dirty="0"/>
          </a:p>
        </p:txBody>
      </p:sp>
      <p:sp>
        <p:nvSpPr>
          <p:cNvPr id="13" name="Text Box 7"/>
          <p:cNvSpPr txBox="1">
            <a:spLocks noChangeArrowheads="1"/>
          </p:cNvSpPr>
          <p:nvPr/>
        </p:nvSpPr>
        <p:spPr bwMode="auto">
          <a:xfrm>
            <a:off x="1115616" y="3933056"/>
            <a:ext cx="5904656" cy="1785104"/>
          </a:xfrm>
          <a:prstGeom prst="rect">
            <a:avLst/>
          </a:prstGeom>
          <a:noFill/>
          <a:ln w="9525">
            <a:noFill/>
            <a:miter lim="800000"/>
            <a:headEnd/>
            <a:tailEnd/>
          </a:ln>
          <a:effectLst/>
        </p:spPr>
        <p:txBody>
          <a:bodyPr wrap="square">
            <a:spAutoFit/>
          </a:bodyPr>
          <a:lstStyle/>
          <a:p>
            <a:pPr marL="350838" indent="-350838">
              <a:spcBef>
                <a:spcPct val="50000"/>
              </a:spcBef>
            </a:pPr>
            <a:r>
              <a:rPr lang="en-US" sz="4400" dirty="0" smtClean="0"/>
              <a:t>to evaluate learning</a:t>
            </a:r>
          </a:p>
          <a:p>
            <a:pPr marL="350838" indent="-350838">
              <a:spcBef>
                <a:spcPct val="50000"/>
              </a:spcBef>
            </a:pPr>
            <a:r>
              <a:rPr lang="en-US" sz="4400" dirty="0" smtClean="0"/>
              <a:t>to improve learning</a:t>
            </a:r>
            <a:endParaRPr lang="en-US" sz="4400" dirty="0"/>
          </a:p>
        </p:txBody>
      </p:sp>
      <p:sp>
        <p:nvSpPr>
          <p:cNvPr id="10" name="Line Callout 1 9"/>
          <p:cNvSpPr/>
          <p:nvPr/>
        </p:nvSpPr>
        <p:spPr>
          <a:xfrm>
            <a:off x="3923928" y="2564904"/>
            <a:ext cx="3600400" cy="936104"/>
          </a:xfrm>
          <a:prstGeom prst="borderCallout1">
            <a:avLst>
              <a:gd name="adj1" fmla="val 20494"/>
              <a:gd name="adj2" fmla="val 101268"/>
              <a:gd name="adj3" fmla="val -46233"/>
              <a:gd name="adj4" fmla="val 309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CA" sz="4000" dirty="0" smtClean="0"/>
              <a:t>with purpose</a:t>
            </a:r>
            <a:endParaRPr lang="en-CA" sz="4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7584" y="548680"/>
            <a:ext cx="7488832" cy="707886"/>
          </a:xfrm>
          <a:prstGeom prst="rect">
            <a:avLst/>
          </a:prstGeom>
          <a:noFill/>
        </p:spPr>
        <p:txBody>
          <a:bodyPr wrap="square" rtlCol="0">
            <a:spAutoFit/>
          </a:bodyPr>
          <a:lstStyle/>
          <a:p>
            <a:r>
              <a:rPr lang="en-CA" sz="4000" dirty="0" smtClean="0"/>
              <a:t>Users of assessment information</a:t>
            </a:r>
            <a:endParaRPr lang="en-CA" sz="4000" dirty="0"/>
          </a:p>
        </p:txBody>
      </p:sp>
      <p:sp>
        <p:nvSpPr>
          <p:cNvPr id="24" name="TextBox 23"/>
          <p:cNvSpPr txBox="1"/>
          <p:nvPr/>
        </p:nvSpPr>
        <p:spPr>
          <a:xfrm>
            <a:off x="899592" y="2636912"/>
            <a:ext cx="6912768" cy="1077218"/>
          </a:xfrm>
          <a:prstGeom prst="rect">
            <a:avLst/>
          </a:prstGeom>
          <a:noFill/>
        </p:spPr>
        <p:txBody>
          <a:bodyPr wrap="square" rtlCol="0">
            <a:spAutoFit/>
          </a:bodyPr>
          <a:lstStyle/>
          <a:p>
            <a:pPr>
              <a:buFont typeface="Arial" pitchFamily="34" charset="0"/>
              <a:buChar char="•"/>
            </a:pPr>
            <a:r>
              <a:rPr lang="en-CA" sz="3200" dirty="0" smtClean="0"/>
              <a:t>evaluate students’ learning</a:t>
            </a:r>
          </a:p>
          <a:p>
            <a:r>
              <a:rPr lang="en-CA" sz="3200" dirty="0" smtClean="0"/>
              <a:t>	e.g.: reporting, certifying</a:t>
            </a:r>
          </a:p>
        </p:txBody>
      </p:sp>
      <p:sp>
        <p:nvSpPr>
          <p:cNvPr id="26" name="TextBox 25"/>
          <p:cNvSpPr txBox="1"/>
          <p:nvPr/>
        </p:nvSpPr>
        <p:spPr>
          <a:xfrm>
            <a:off x="971600" y="1700808"/>
            <a:ext cx="2448272" cy="646331"/>
          </a:xfrm>
          <a:prstGeom prst="rect">
            <a:avLst/>
          </a:prstGeom>
          <a:noFill/>
        </p:spPr>
        <p:txBody>
          <a:bodyPr wrap="square" rtlCol="0">
            <a:spAutoFit/>
          </a:bodyPr>
          <a:lstStyle/>
          <a:p>
            <a:r>
              <a:rPr lang="en-CA" sz="3600" dirty="0" smtClean="0"/>
              <a:t>Teachers</a:t>
            </a:r>
            <a:endParaRPr lang="en-CA" sz="3600" dirty="0"/>
          </a:p>
        </p:txBody>
      </p:sp>
      <p:sp>
        <p:nvSpPr>
          <p:cNvPr id="28" name="TextBox 27"/>
          <p:cNvSpPr txBox="1"/>
          <p:nvPr/>
        </p:nvSpPr>
        <p:spPr>
          <a:xfrm>
            <a:off x="1043608" y="4365104"/>
            <a:ext cx="7416824" cy="1077218"/>
          </a:xfrm>
          <a:prstGeom prst="rect">
            <a:avLst/>
          </a:prstGeom>
          <a:noFill/>
        </p:spPr>
        <p:txBody>
          <a:bodyPr wrap="square" rtlCol="0">
            <a:spAutoFit/>
          </a:bodyPr>
          <a:lstStyle/>
          <a:p>
            <a:pPr>
              <a:buFont typeface="Arial" pitchFamily="34" charset="0"/>
              <a:buChar char="•"/>
            </a:pPr>
            <a:r>
              <a:rPr lang="en-CA" sz="3200" dirty="0" smtClean="0"/>
              <a:t>improve students’ learning</a:t>
            </a:r>
          </a:p>
          <a:p>
            <a:r>
              <a:rPr lang="en-CA" sz="3200" dirty="0" smtClean="0"/>
              <a:t>	e.g.: modifying instructional strategies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827584" y="548680"/>
            <a:ext cx="7488832" cy="707886"/>
          </a:xfrm>
          <a:prstGeom prst="rect">
            <a:avLst/>
          </a:prstGeom>
          <a:noFill/>
        </p:spPr>
        <p:txBody>
          <a:bodyPr wrap="square" rtlCol="0">
            <a:spAutoFit/>
          </a:bodyPr>
          <a:lstStyle/>
          <a:p>
            <a:r>
              <a:rPr lang="en-CA" sz="4000" dirty="0" smtClean="0"/>
              <a:t>Users of assessment information</a:t>
            </a:r>
            <a:endParaRPr lang="en-CA" sz="4000" dirty="0"/>
          </a:p>
        </p:txBody>
      </p:sp>
      <p:sp>
        <p:nvSpPr>
          <p:cNvPr id="24" name="TextBox 23"/>
          <p:cNvSpPr txBox="1"/>
          <p:nvPr/>
        </p:nvSpPr>
        <p:spPr>
          <a:xfrm>
            <a:off x="899592" y="2636912"/>
            <a:ext cx="6912768" cy="1077218"/>
          </a:xfrm>
          <a:prstGeom prst="rect">
            <a:avLst/>
          </a:prstGeom>
          <a:noFill/>
        </p:spPr>
        <p:txBody>
          <a:bodyPr wrap="square" rtlCol="0">
            <a:spAutoFit/>
          </a:bodyPr>
          <a:lstStyle/>
          <a:p>
            <a:pPr>
              <a:buFont typeface="Arial" pitchFamily="34" charset="0"/>
              <a:buChar char="•"/>
            </a:pPr>
            <a:r>
              <a:rPr lang="en-CA" sz="3200" dirty="0" smtClean="0"/>
              <a:t>evaluate their own learning</a:t>
            </a:r>
          </a:p>
          <a:p>
            <a:r>
              <a:rPr lang="en-CA" sz="3200" dirty="0" smtClean="0"/>
              <a:t>	e.g.: comparing to learning goals</a:t>
            </a:r>
          </a:p>
        </p:txBody>
      </p:sp>
      <p:sp>
        <p:nvSpPr>
          <p:cNvPr id="26" name="TextBox 25"/>
          <p:cNvSpPr txBox="1"/>
          <p:nvPr/>
        </p:nvSpPr>
        <p:spPr>
          <a:xfrm>
            <a:off x="971600" y="1700808"/>
            <a:ext cx="2448272" cy="646331"/>
          </a:xfrm>
          <a:prstGeom prst="rect">
            <a:avLst/>
          </a:prstGeom>
          <a:noFill/>
        </p:spPr>
        <p:txBody>
          <a:bodyPr wrap="square" rtlCol="0">
            <a:spAutoFit/>
          </a:bodyPr>
          <a:lstStyle/>
          <a:p>
            <a:r>
              <a:rPr lang="en-CA" sz="3600" dirty="0" smtClean="0"/>
              <a:t>Students</a:t>
            </a:r>
            <a:endParaRPr lang="en-CA" sz="3600" dirty="0"/>
          </a:p>
        </p:txBody>
      </p:sp>
      <p:sp>
        <p:nvSpPr>
          <p:cNvPr id="28" name="TextBox 27"/>
          <p:cNvSpPr txBox="1"/>
          <p:nvPr/>
        </p:nvSpPr>
        <p:spPr>
          <a:xfrm>
            <a:off x="1043608" y="4365104"/>
            <a:ext cx="7416824" cy="1077218"/>
          </a:xfrm>
          <a:prstGeom prst="rect">
            <a:avLst/>
          </a:prstGeom>
          <a:noFill/>
        </p:spPr>
        <p:txBody>
          <a:bodyPr wrap="square" rtlCol="0">
            <a:spAutoFit/>
          </a:bodyPr>
          <a:lstStyle/>
          <a:p>
            <a:pPr>
              <a:buFont typeface="Arial" pitchFamily="34" charset="0"/>
              <a:buChar char="•"/>
            </a:pPr>
            <a:r>
              <a:rPr lang="en-CA" sz="3200" dirty="0" smtClean="0"/>
              <a:t>improve their own learning</a:t>
            </a:r>
          </a:p>
          <a:p>
            <a:r>
              <a:rPr lang="en-CA" sz="3200" dirty="0" smtClean="0"/>
              <a:t>	e.g.: self-checking for understanding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avid.harvey\AppData\Local\Microsoft\Windows\Temporary Internet Files\Content.IE5\8ZDD3ATO\MC900078705[1].wmf"/>
          <p:cNvPicPr>
            <a:picLocks noChangeAspect="1" noChangeArrowheads="1"/>
          </p:cNvPicPr>
          <p:nvPr/>
        </p:nvPicPr>
        <p:blipFill>
          <a:blip r:embed="rId3" cstate="print"/>
          <a:srcRect/>
          <a:stretch>
            <a:fillRect/>
          </a:stretch>
        </p:blipFill>
        <p:spPr bwMode="auto">
          <a:xfrm>
            <a:off x="2963451" y="1453101"/>
            <a:ext cx="3217098" cy="3951798"/>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nvGraphicFramePr>
        <p:xfrm>
          <a:off x="1524000" y="1397000"/>
          <a:ext cx="6096000" cy="4114800"/>
        </p:xfrm>
        <a:graphic>
          <a:graphicData uri="http://schemas.openxmlformats.org/drawingml/2006/table">
            <a:tbl>
              <a:tblPr firstRow="1" bandRow="1">
                <a:tableStyleId>{5C22544A-7EE6-4342-B048-85BDC9FD1C3A}</a:tableStyleId>
              </a:tblPr>
              <a:tblGrid>
                <a:gridCol w="6096000"/>
              </a:tblGrid>
              <a:tr h="370840">
                <a:tc>
                  <a:txBody>
                    <a:bodyPr/>
                    <a:lstStyle/>
                    <a:p>
                      <a:r>
                        <a:rPr lang="en-CA" sz="4000" dirty="0" smtClean="0"/>
                        <a:t>Students demonstrate their learning by</a:t>
                      </a:r>
                      <a:endParaRPr lang="en-CA" sz="4000" dirty="0"/>
                    </a:p>
                  </a:txBody>
                  <a:tcPr/>
                </a:tc>
              </a:tr>
              <a:tr h="370840">
                <a:tc>
                  <a:txBody>
                    <a:bodyPr/>
                    <a:lstStyle/>
                    <a:p>
                      <a:pPr marL="466725" indent="0" algn="l"/>
                      <a:r>
                        <a:rPr lang="en-CA" sz="4000" dirty="0" smtClean="0"/>
                        <a:t>doing</a:t>
                      </a:r>
                      <a:endParaRPr lang="en-CA" sz="4000" dirty="0"/>
                    </a:p>
                  </a:txBody>
                  <a:tcPr/>
                </a:tc>
              </a:tr>
              <a:tr h="370840">
                <a:tc>
                  <a:txBody>
                    <a:bodyPr/>
                    <a:lstStyle/>
                    <a:p>
                      <a:pPr marL="466725" marR="0" indent="0" algn="l" defTabSz="914400" rtl="0" eaLnBrk="1" fontAlgn="auto" latinLnBrk="0" hangingPunct="1">
                        <a:lnSpc>
                          <a:spcPct val="100000"/>
                        </a:lnSpc>
                        <a:spcBef>
                          <a:spcPts val="0"/>
                        </a:spcBef>
                        <a:spcAft>
                          <a:spcPts val="0"/>
                        </a:spcAft>
                        <a:buClrTx/>
                        <a:buSzTx/>
                        <a:buFontTx/>
                        <a:buNone/>
                        <a:tabLst/>
                        <a:defRPr/>
                      </a:pPr>
                      <a:r>
                        <a:rPr lang="en-CA" sz="4000" dirty="0" smtClean="0"/>
                        <a:t>saying</a:t>
                      </a:r>
                    </a:p>
                  </a:txBody>
                  <a:tcPr/>
                </a:tc>
              </a:tr>
              <a:tr h="370840">
                <a:tc>
                  <a:txBody>
                    <a:bodyPr/>
                    <a:lstStyle/>
                    <a:p>
                      <a:pPr marL="466725" indent="0" algn="l"/>
                      <a:r>
                        <a:rPr lang="en-CA" sz="4000" dirty="0" smtClean="0"/>
                        <a:t>making</a:t>
                      </a:r>
                      <a:endParaRPr lang="en-CA" sz="4000" dirty="0"/>
                    </a:p>
                  </a:txBody>
                  <a:tcPr/>
                </a:tc>
              </a:tr>
              <a:tr h="370840">
                <a:tc>
                  <a:txBody>
                    <a:bodyPr/>
                    <a:lstStyle/>
                    <a:p>
                      <a:pPr marL="466725" indent="0" algn="l"/>
                      <a:r>
                        <a:rPr lang="en-CA" sz="4000" dirty="0" smtClean="0"/>
                        <a:t>writing</a:t>
                      </a:r>
                      <a:endParaRPr lang="en-CA" sz="40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5328</TotalTime>
  <Words>1514</Words>
  <Application>Microsoft Office PowerPoint</Application>
  <PresentationFormat>On-screen Show (4:3)</PresentationFormat>
  <Paragraphs>286</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pecha kucha ... 20 slides x 20 seconds = 6 minutes 40 seconds</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Pecha kucha 20 x 20</dc:title>
  <dc:creator>David</dc:creator>
  <cp:lastModifiedBy>LAndrews</cp:lastModifiedBy>
  <cp:revision>263</cp:revision>
  <dcterms:created xsi:type="dcterms:W3CDTF">2011-05-09T23:40:37Z</dcterms:created>
  <dcterms:modified xsi:type="dcterms:W3CDTF">2011-08-23T14:08:26Z</dcterms:modified>
</cp:coreProperties>
</file>